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charts/chart1.xml" ContentType="application/vnd.openxmlformats-officedocument.drawingml.chart+xml"/>
  <Override PartName="/ppt/charts/chart2.xml" ContentType="application/vnd.openxmlformats-officedocument.drawingml.chart+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2C2C2C"/>
                </a:solidFill>
                <a:latin typeface="Arial"/>
              </a:defRPr>
            </a:pPr>
            <a:r>
              <a:rPr sz="1300" b="0" i="0" u="none" strike="noStrike">
                <a:solidFill>
                  <a:srgbClr val="2C2C2C"/>
                </a:solidFill>
                <a:latin typeface="Arial"/>
              </a:rPr>
              <a:t>Erreurs de saisie / mois (↓)</a:t>
            </a:r>
          </a:p>
        </c:rich>
      </c:tx>
      <c:layout/>
      <c:overlay val="0"/>
    </c:title>
    <c:autoTitleDeleted val="0"/>
    <c:plotArea>
      <c:layout/>
      <c:barChart>
        <c:barDir val="col"/>
        <c:grouping val="clustered"/>
        <c:varyColors val="0"/>
        <c:ser>
          <c:idx val="0"/>
          <c:order val="0"/>
          <c:tx>
            <c:strRef>
              <c:f>Sheet1!$B$1</c:f>
              <c:strCache>
                <c:ptCount val="1"/>
                <c:pt idx="0">
                  <c:v>Erreurs / mois</c:v>
                </c:pt>
              </c:strCache>
            </c:strRef>
          </c:tx>
          <c:spPr>
            <a:solidFill>
              <a:srgbClr val="F06020"/>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Sheet1!$A$2:$A$7</c:f>
              <c:multiLvlStrCache>
                <c:ptCount val="6"/>
                <c:lvl>
                  <c:pt idx="0">
                    <c:v>M1</c:v>
                  </c:pt>
                  <c:pt idx="1">
                    <c:v>M2</c:v>
                  </c:pt>
                  <c:pt idx="2">
                    <c:v>M3</c:v>
                  </c:pt>
                  <c:pt idx="3">
                    <c:v>M4</c:v>
                  </c:pt>
                  <c:pt idx="4">
                    <c:v>M5</c:v>
                  </c:pt>
                  <c:pt idx="5">
                    <c:v>M6</c:v>
                  </c:pt>
                </c:lvl>
              </c:multiLvlStrCache>
            </c:multiLvlStrRef>
          </c:cat>
          <c:val>
            <c:numRef>
              <c:f>Sheet1!$B$2:$B$7</c:f>
              <c:numCache>
                <c:formatCode>General</c:formatCode>
                <c:ptCount val="6"/>
                <c:pt idx="0">
                  <c:v>42</c:v>
                </c:pt>
                <c:pt idx="1">
                  <c:v>30</c:v>
                </c:pt>
                <c:pt idx="2">
                  <c:v>20</c:v>
                </c:pt>
                <c:pt idx="3">
                  <c:v>12</c:v>
                </c:pt>
                <c:pt idx="4">
                  <c:v>6</c:v>
                </c:pt>
                <c:pt idx="5">
                  <c:v>3</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B7280"/>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B728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2C2C2C"/>
                </a:solidFill>
                <a:latin typeface="Arial"/>
              </a:defRPr>
            </a:pPr>
            <a:r>
              <a:rPr sz="1300" b="0" i="0" u="none" strike="noStrike">
                <a:solidFill>
                  <a:srgbClr val="2C2C2C"/>
                </a:solidFill>
                <a:latin typeface="Arial"/>
              </a:rPr>
              <a:t>Adoption par site</a:t>
            </a:r>
          </a:p>
        </c:rich>
      </c:tx>
      <c:layout/>
      <c:overlay val="0"/>
    </c:title>
    <c:autoTitleDeleted val="0"/>
    <c:plotArea>
      <c:layout/>
      <c:doughnutChart>
        <c:varyColors val="1"/>
        <c:ser>
          <c:idx val="0"/>
          <c:order val="0"/>
          <c:tx>
            <c:strRef>
              <c:f>Sheet1!$B$1</c:f>
              <c:strCache>
                <c:ptCount val="1"/>
                <c:pt idx="0">
                  <c:v>Adoption</c:v>
                </c:pt>
              </c:strCache>
            </c:strRef>
          </c:tx>
          <c:spPr>
            <a:solidFill>
              <a:schemeClr val="accent1"/>
            </a:solidFill>
            <a:ln w="9525" cap="flat">
              <a:solidFill>
                <a:srgbClr val="F9F9F9"/>
              </a:solidFill>
              <a:prstDash val="solid"/>
              <a:round/>
            </a:ln>
            <a:effectLst/>
          </c:spPr>
          <c:dPt>
            <c:idx val="0"/>
            <c:bubble3D val="0"/>
            <c:spPr>
              <a:solidFill>
                <a:srgbClr val="F06020"/>
              </a:solidFill>
              <a:effectLst/>
            </c:spPr>
          </c:dPt>
          <c:dPt>
            <c:idx val="1"/>
            <c:bubble3D val="0"/>
            <c:spPr>
              <a:solidFill>
                <a:srgbClr val="F2A03D"/>
              </a:solidFill>
              <a:effectLst/>
            </c:spPr>
          </c:dPt>
          <c:dPt>
            <c:idx val="2"/>
            <c:bubble3D val="0"/>
            <c:spPr>
              <a:solidFill>
                <a:srgbClr val="E5E7EB"/>
              </a:solidFill>
              <a:effectLst/>
            </c:spPr>
          </c:dPt>
          <c:dLbls>
            <c:dLbl>
              <c:idx val="0"/>
              <c:numFmt formatCode="General"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dLbl>
              <c:idx val="1"/>
              <c:numFmt formatCode="General"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dLbl>
              <c:idx val="2"/>
              <c:numFmt formatCode="General"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Sheet1!$A$2:$A$4</c:f>
              <c:strCache>
                <c:ptCount val="3"/>
                <c:pt idx="0">
                  <c:v>Adopté</c:v>
                </c:pt>
                <c:pt idx="1">
                  <c:v>En cours</c:v>
                </c:pt>
                <c:pt idx="2">
                  <c:v>À faire</c:v>
                </c:pt>
              </c:strCache>
            </c:strRef>
          </c:cat>
          <c:val>
            <c:numRef>
              <c:f>Sheet1!$B$2:$B$4</c:f>
              <c:numCache>
                <c:ptCount val="3"/>
                <c:pt idx="0">
                  <c:v>70</c:v>
                </c:pt>
                <c:pt idx="1">
                  <c:v>20</c:v>
                </c:pt>
                <c:pt idx="2">
                  <c:v>10</c:v>
                </c:pt>
              </c:numCache>
            </c:numRef>
          </c:val>
        </c:ser>
        <c:firstSliceAng val="0"/>
        <c:holeSize val="60"/>
      </c:doughnutChart>
      <c:spPr>
        <a:noFill/>
        <a:ln>
          <a:noFill/>
        </a:ln>
        <a:effectLst/>
      </c:spPr>
    </c:plotArea>
    <c:legend>
      <c:legendPos val="b"/>
      <c:overlay val="0"/>
      <c:txPr>
        <a:bodyPr/>
        <a:lstStyle/>
        <a:p>
          <a:pPr>
            <a:defRPr>
              <a:solidFill>
                <a:srgbClr val="6B7280"/>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chart" Target="/ppt/charts/chart1.xml"/><Relationship Id="rId3" Type="http://schemas.openxmlformats.org/officeDocument/2006/relationships/chart" Target="/ppt/charts/chart2.xml"/><Relationship Id="rId1" Type="http://schemas.openxmlformats.org/officeDocument/2006/relationships/image" Target="../media/image-23-1.png"/><Relationship Id="rId4" Type="http://schemas.openxmlformats.org/officeDocument/2006/relationships/slideLayout" Target="../slideLayouts/slideLayout1.xml"/><Relationship Id="rId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06020"/>
        </a:solidFill>
      </p:bgPr>
    </p:bg>
    <p:spTree>
      <p:nvGrpSpPr>
        <p:cNvPr id="1" name=""/>
        <p:cNvGrpSpPr/>
        <p:nvPr/>
      </p:nvGrpSpPr>
      <p:grpSpPr>
        <a:xfrm>
          <a:off x="0" y="0"/>
          <a:ext cx="0" cy="0"/>
          <a:chOff x="0" y="0"/>
          <a:chExt cx="0" cy="0"/>
        </a:xfrm>
      </p:grpSpPr>
      <p:sp>
        <p:nvSpPr>
          <p:cNvPr id="2" name="Shape 0"/>
          <p:cNvSpPr/>
          <p:nvPr/>
        </p:nvSpPr>
        <p:spPr>
          <a:xfrm>
            <a:off x="5317236" y="960120"/>
            <a:ext cx="1554480" cy="1554480"/>
          </a:xfrm>
          <a:prstGeom prst="roundRect">
            <a:avLst>
              <a:gd name="adj" fmla="val 50000"/>
            </a:avLst>
          </a:prstGeom>
          <a:solidFill>
            <a:srgbClr val="FFFFFF"/>
          </a:solidFill>
          <a:ln/>
        </p:spPr>
      </p:sp>
      <p:pic>
        <p:nvPicPr>
          <p:cNvPr id="3" name="Image 0" descr="preencoded.png">    </p:cNvPr>
          <p:cNvPicPr>
            <a:picLocks noChangeAspect="1"/>
          </p:cNvPicPr>
          <p:nvPr/>
        </p:nvPicPr>
        <p:blipFill>
          <a:blip r:embed="rId1"/>
          <a:stretch>
            <a:fillRect/>
          </a:stretch>
        </p:blipFill>
        <p:spPr>
          <a:xfrm>
            <a:off x="5408676" y="1051560"/>
            <a:ext cx="1371600" cy="1371600"/>
          </a:xfrm>
          <a:prstGeom prst="rect">
            <a:avLst/>
          </a:prstGeom>
        </p:spPr>
      </p:pic>
      <p:sp>
        <p:nvSpPr>
          <p:cNvPr id="4" name="Shape 1"/>
          <p:cNvSpPr/>
          <p:nvPr/>
        </p:nvSpPr>
        <p:spPr>
          <a:xfrm>
            <a:off x="4905756" y="2788920"/>
            <a:ext cx="2377440" cy="54864"/>
          </a:xfrm>
          <a:prstGeom prst="rect">
            <a:avLst/>
          </a:prstGeom>
          <a:solidFill>
            <a:srgbClr val="FFFFFF"/>
          </a:solidFill>
          <a:ln/>
        </p:spPr>
      </p:sp>
      <p:sp>
        <p:nvSpPr>
          <p:cNvPr id="5" name="Text 2"/>
          <p:cNvSpPr/>
          <p:nvPr/>
        </p:nvSpPr>
        <p:spPr>
          <a:xfrm>
            <a:off x="457200" y="2971800"/>
            <a:ext cx="11274552" cy="914400"/>
          </a:xfrm>
          <a:prstGeom prst="rect">
            <a:avLst/>
          </a:prstGeom>
          <a:noFill/>
          <a:ln/>
        </p:spPr>
        <p:txBody>
          <a:bodyPr wrap="square" rtlCol="0" anchor="ctr"/>
          <a:lstStyle/>
          <a:p>
            <a:pPr algn="ctr" indent="0" marL="0">
              <a:buNone/>
            </a:pPr>
            <a:r>
              <a:rPr lang="en-US" sz="4400" b="1" dirty="0">
                <a:solidFill>
                  <a:srgbClr val="FFFFFF"/>
                </a:solidFill>
              </a:rPr>
              <a:t>Cahier des charges</a:t>
            </a:r>
            <a:endParaRPr lang="en-US" sz="4400" dirty="0"/>
          </a:p>
        </p:txBody>
      </p:sp>
      <p:sp>
        <p:nvSpPr>
          <p:cNvPr id="6" name="Text 3"/>
          <p:cNvSpPr/>
          <p:nvPr/>
        </p:nvSpPr>
        <p:spPr>
          <a:xfrm>
            <a:off x="457200" y="3977640"/>
            <a:ext cx="11274552" cy="640080"/>
          </a:xfrm>
          <a:prstGeom prst="rect">
            <a:avLst/>
          </a:prstGeom>
          <a:noFill/>
          <a:ln/>
        </p:spPr>
        <p:txBody>
          <a:bodyPr wrap="square" rtlCol="0" anchor="ctr"/>
          <a:lstStyle/>
          <a:p>
            <a:pPr algn="ctr" indent="0" marL="0">
              <a:buNone/>
            </a:pPr>
            <a:r>
              <a:rPr lang="en-US" sz="2200" dirty="0">
                <a:solidFill>
                  <a:srgbClr val="FDECE0"/>
                </a:solidFill>
              </a:rPr>
              <a:t>Automatisation &amp; agent IA — Boulangerie (exemple illustratif)</a:t>
            </a:r>
            <a:endParaRPr lang="en-US" sz="2200" dirty="0"/>
          </a:p>
        </p:txBody>
      </p:sp>
      <p:sp>
        <p:nvSpPr>
          <p:cNvPr id="7" name="Text 4"/>
          <p:cNvSpPr/>
          <p:nvPr/>
        </p:nvSpPr>
        <p:spPr>
          <a:xfrm>
            <a:off x="457200" y="6035040"/>
            <a:ext cx="11274552" cy="365760"/>
          </a:xfrm>
          <a:prstGeom prst="rect">
            <a:avLst/>
          </a:prstGeom>
          <a:noFill/>
          <a:ln/>
        </p:spPr>
        <p:txBody>
          <a:bodyPr wrap="square" rtlCol="0" anchor="ctr"/>
          <a:lstStyle/>
          <a:p>
            <a:pPr algn="ctr" indent="0" marL="0">
              <a:buNone/>
            </a:pPr>
            <a:r>
              <a:rPr lang="en-US" sz="1300" b="1" dirty="0">
                <a:solidFill>
                  <a:srgbClr val="FFFFFF"/>
                </a:solidFill>
              </a:rPr>
              <a:t>EmbraceIA</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A3 — Boîte 4 · Causes racines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spcAft>
                <a:spcPts val="200"/>
              </a:spcAft>
              <a:buNone/>
            </a:pPr>
            <a:r>
              <a:rPr lang="en-US" sz="1300" b="1" dirty="0">
                <a:solidFill>
                  <a:srgbClr val="C74E17"/>
                </a:solidFill>
              </a:rPr>
              <a:t>Cause racine principale</a:t>
            </a:r>
            <a:endParaRPr lang="en-US" sz="1300" dirty="0"/>
          </a:p>
          <a:p>
            <a:pPr indent="0" marL="0">
              <a:spcAft>
                <a:spcPts val="1200"/>
              </a:spcAft>
              <a:buNone/>
            </a:pPr>
            <a:r>
              <a:rPr lang="en-US" sz="1400" dirty="0">
                <a:solidFill>
                  <a:srgbClr val="2C2C2C"/>
                </a:solidFill>
              </a:rPr>
              <a:t>Absence d'un systeme centralise, integre et accessible pour les commandes, le stock et la caisse</a:t>
            </a:r>
            <a:endParaRPr lang="en-US" sz="1300" dirty="0"/>
          </a:p>
          <a:p>
            <a:pPr indent="0" marL="0">
              <a:spcAft>
                <a:spcPts val="400"/>
              </a:spcAft>
              <a:buNone/>
            </a:pPr>
            <a:r>
              <a:rPr lang="en-US" sz="1300" b="1" dirty="0">
                <a:solidFill>
                  <a:srgbClr val="C74E17"/>
                </a:solidFill>
              </a:rPr>
              <a:t>Causes racines identifiées</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L'absence d'un systeme centralise et accessible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des outils fragmentes (papier, messagerie, caisse isolee)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une dependance a une seule personne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l'absence totale d'indicateurs</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une infrastructure physique inadaptee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une culture peu digitalisee</a:t>
            </a:r>
            <a:endParaRPr lang="en-US" sz="13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État actuel — matrice de maturité (reView)</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2743200" cy="822960"/>
          </a:xfrm>
          <a:prstGeom prst="rect">
            <a:avLst/>
          </a:prstGeom>
          <a:noFill/>
          <a:ln/>
        </p:spPr>
        <p:txBody>
          <a:bodyPr wrap="square" rtlCol="0" anchor="ctr">
            <a:normAutofit/>
          </a:bodyPr>
          <a:lstStyle/>
          <a:p>
            <a:pPr indent="0" marL="0">
              <a:buNone/>
            </a:pPr>
            <a:r>
              <a:rPr lang="en-US" sz="1300" b="1" dirty="0">
                <a:solidFill>
                  <a:srgbClr val="2C2C2C"/>
                </a:solidFill>
              </a:rPr>
              <a:t>Competences</a:t>
            </a:r>
            <a:endParaRPr lang="en-US" sz="1300" dirty="0"/>
          </a:p>
        </p:txBody>
      </p:sp>
      <p:sp>
        <p:nvSpPr>
          <p:cNvPr id="10" name="Shape 7"/>
          <p:cNvSpPr/>
          <p:nvPr/>
        </p:nvSpPr>
        <p:spPr>
          <a:xfrm>
            <a:off x="3611880" y="1481328"/>
            <a:ext cx="1188720" cy="329184"/>
          </a:xfrm>
          <a:prstGeom prst="roundRect">
            <a:avLst>
              <a:gd name="adj" fmla="val 13889"/>
            </a:avLst>
          </a:prstGeom>
          <a:solidFill>
            <a:srgbClr val="C0392B"/>
          </a:solidFill>
          <a:ln/>
        </p:spPr>
      </p:sp>
      <p:sp>
        <p:nvSpPr>
          <p:cNvPr id="11" name="Text 8"/>
          <p:cNvSpPr/>
          <p:nvPr/>
        </p:nvSpPr>
        <p:spPr>
          <a:xfrm>
            <a:off x="3611880" y="1481328"/>
            <a:ext cx="1188720" cy="329184"/>
          </a:xfrm>
          <a:prstGeom prst="rect">
            <a:avLst/>
          </a:prstGeom>
          <a:noFill/>
          <a:ln/>
        </p:spPr>
        <p:txBody>
          <a:bodyPr wrap="square" rtlCol="0" anchor="ctr"/>
          <a:lstStyle/>
          <a:p>
            <a:pPr algn="ctr" indent="0" marL="0">
              <a:buNone/>
            </a:pPr>
            <a:r>
              <a:rPr lang="en-US" sz="1000" b="1" dirty="0">
                <a:solidFill>
                  <a:srgbClr val="FFFFFF"/>
                </a:solidFill>
              </a:rPr>
              <a:t>Faible</a:t>
            </a:r>
            <a:endParaRPr lang="en-US" sz="1000" dirty="0"/>
          </a:p>
        </p:txBody>
      </p:sp>
      <p:sp>
        <p:nvSpPr>
          <p:cNvPr id="12" name="Text 9"/>
          <p:cNvSpPr/>
          <p:nvPr/>
        </p:nvSpPr>
        <p:spPr>
          <a:xfrm>
            <a:off x="4983480" y="1234440"/>
            <a:ext cx="6428232" cy="822960"/>
          </a:xfrm>
          <a:prstGeom prst="rect">
            <a:avLst/>
          </a:prstGeom>
          <a:noFill/>
          <a:ln/>
        </p:spPr>
        <p:txBody>
          <a:bodyPr wrap="square" rtlCol="0" anchor="ctr">
            <a:normAutofit/>
          </a:bodyPr>
          <a:lstStyle/>
          <a:p>
            <a:pPr indent="0" marL="0">
              <a:buNone/>
            </a:pPr>
            <a:r>
              <a:rPr lang="en-US" sz="1100" dirty="0">
                <a:solidFill>
                  <a:srgbClr val="6B7280"/>
                </a:solidFill>
              </a:rPr>
              <a:t>Une seule personne maitrise la reception : tout s'arrete en son absence.</a:t>
            </a:r>
            <a:endParaRPr lang="en-US" sz="1100" dirty="0"/>
          </a:p>
        </p:txBody>
      </p:sp>
      <p:sp>
        <p:nvSpPr>
          <p:cNvPr id="13" name="Shape 10"/>
          <p:cNvSpPr/>
          <p:nvPr/>
        </p:nvSpPr>
        <p:spPr>
          <a:xfrm>
            <a:off x="777240" y="2057400"/>
            <a:ext cx="10634472" cy="0"/>
          </a:xfrm>
          <a:prstGeom prst="line">
            <a:avLst/>
          </a:prstGeom>
          <a:noFill/>
          <a:ln w="12700">
            <a:solidFill>
              <a:srgbClr val="EDEDED"/>
            </a:solidFill>
            <a:prstDash val="solid"/>
          </a:ln>
        </p:spPr>
      </p:sp>
      <p:sp>
        <p:nvSpPr>
          <p:cNvPr id="14" name="Text 11"/>
          <p:cNvSpPr/>
          <p:nvPr/>
        </p:nvSpPr>
        <p:spPr>
          <a:xfrm>
            <a:off x="777240" y="2057400"/>
            <a:ext cx="2743200" cy="822960"/>
          </a:xfrm>
          <a:prstGeom prst="rect">
            <a:avLst/>
          </a:prstGeom>
          <a:noFill/>
          <a:ln/>
        </p:spPr>
        <p:txBody>
          <a:bodyPr wrap="square" rtlCol="0" anchor="ctr">
            <a:normAutofit/>
          </a:bodyPr>
          <a:lstStyle/>
          <a:p>
            <a:pPr indent="0" marL="0">
              <a:buNone/>
            </a:pPr>
            <a:r>
              <a:rPr lang="en-US" sz="1300" b="1" dirty="0">
                <a:solidFill>
                  <a:srgbClr val="2C2C2C"/>
                </a:solidFill>
              </a:rPr>
              <a:t>Outils</a:t>
            </a:r>
            <a:endParaRPr lang="en-US" sz="1300" dirty="0"/>
          </a:p>
        </p:txBody>
      </p:sp>
      <p:sp>
        <p:nvSpPr>
          <p:cNvPr id="15" name="Shape 12"/>
          <p:cNvSpPr/>
          <p:nvPr/>
        </p:nvSpPr>
        <p:spPr>
          <a:xfrm>
            <a:off x="3611880" y="2304288"/>
            <a:ext cx="1188720" cy="329184"/>
          </a:xfrm>
          <a:prstGeom prst="roundRect">
            <a:avLst>
              <a:gd name="adj" fmla="val 13889"/>
            </a:avLst>
          </a:prstGeom>
          <a:solidFill>
            <a:srgbClr val="C0392B"/>
          </a:solidFill>
          <a:ln/>
        </p:spPr>
      </p:sp>
      <p:sp>
        <p:nvSpPr>
          <p:cNvPr id="16" name="Text 13"/>
          <p:cNvSpPr/>
          <p:nvPr/>
        </p:nvSpPr>
        <p:spPr>
          <a:xfrm>
            <a:off x="3611880" y="2304288"/>
            <a:ext cx="1188720" cy="329184"/>
          </a:xfrm>
          <a:prstGeom prst="rect">
            <a:avLst/>
          </a:prstGeom>
          <a:noFill/>
          <a:ln/>
        </p:spPr>
        <p:txBody>
          <a:bodyPr wrap="square" rtlCol="0" anchor="ctr"/>
          <a:lstStyle/>
          <a:p>
            <a:pPr algn="ctr" indent="0" marL="0">
              <a:buNone/>
            </a:pPr>
            <a:r>
              <a:rPr lang="en-US" sz="1000" b="1" dirty="0">
                <a:solidFill>
                  <a:srgbClr val="FFFFFF"/>
                </a:solidFill>
              </a:rPr>
              <a:t>Faible</a:t>
            </a:r>
            <a:endParaRPr lang="en-US" sz="1000" dirty="0"/>
          </a:p>
        </p:txBody>
      </p:sp>
      <p:sp>
        <p:nvSpPr>
          <p:cNvPr id="17" name="Text 14"/>
          <p:cNvSpPr/>
          <p:nvPr/>
        </p:nvSpPr>
        <p:spPr>
          <a:xfrm>
            <a:off x="4983480" y="2057400"/>
            <a:ext cx="6428232" cy="822960"/>
          </a:xfrm>
          <a:prstGeom prst="rect">
            <a:avLst/>
          </a:prstGeom>
          <a:noFill/>
          <a:ln/>
        </p:spPr>
        <p:txBody>
          <a:bodyPr wrap="square" rtlCol="0" anchor="ctr">
            <a:normAutofit/>
          </a:bodyPr>
          <a:lstStyle/>
          <a:p>
            <a:pPr indent="0" marL="0">
              <a:buNone/>
            </a:pPr>
            <a:r>
              <a:rPr lang="en-US" sz="1100" dirty="0">
                <a:solidFill>
                  <a:srgbClr val="6B7280"/>
                </a:solidFill>
              </a:rPr>
              <a:t>Papier et messagerie : aucune donnee exploitable pour piloter.</a:t>
            </a:r>
            <a:endParaRPr lang="en-US" sz="1100" dirty="0"/>
          </a:p>
        </p:txBody>
      </p:sp>
      <p:sp>
        <p:nvSpPr>
          <p:cNvPr id="18" name="Shape 15"/>
          <p:cNvSpPr/>
          <p:nvPr/>
        </p:nvSpPr>
        <p:spPr>
          <a:xfrm>
            <a:off x="777240" y="2880360"/>
            <a:ext cx="10634472" cy="0"/>
          </a:xfrm>
          <a:prstGeom prst="line">
            <a:avLst/>
          </a:prstGeom>
          <a:noFill/>
          <a:ln w="12700">
            <a:solidFill>
              <a:srgbClr val="EDEDED"/>
            </a:solidFill>
            <a:prstDash val="solid"/>
          </a:ln>
        </p:spPr>
      </p:sp>
      <p:sp>
        <p:nvSpPr>
          <p:cNvPr id="19" name="Text 16"/>
          <p:cNvSpPr/>
          <p:nvPr/>
        </p:nvSpPr>
        <p:spPr>
          <a:xfrm>
            <a:off x="777240" y="2880360"/>
            <a:ext cx="2743200" cy="822960"/>
          </a:xfrm>
          <a:prstGeom prst="rect">
            <a:avLst/>
          </a:prstGeom>
          <a:noFill/>
          <a:ln/>
        </p:spPr>
        <p:txBody>
          <a:bodyPr wrap="square" rtlCol="0" anchor="ctr">
            <a:normAutofit/>
          </a:bodyPr>
          <a:lstStyle/>
          <a:p>
            <a:pPr indent="0" marL="0">
              <a:buNone/>
            </a:pPr>
            <a:r>
              <a:rPr lang="en-US" sz="1300" b="1" dirty="0">
                <a:solidFill>
                  <a:srgbClr val="2C2C2C"/>
                </a:solidFill>
              </a:rPr>
              <a:t>Standardisation</a:t>
            </a:r>
            <a:endParaRPr lang="en-US" sz="1300" dirty="0"/>
          </a:p>
        </p:txBody>
      </p:sp>
      <p:sp>
        <p:nvSpPr>
          <p:cNvPr id="20" name="Shape 17"/>
          <p:cNvSpPr/>
          <p:nvPr/>
        </p:nvSpPr>
        <p:spPr>
          <a:xfrm>
            <a:off x="3611880" y="3127248"/>
            <a:ext cx="1188720" cy="329184"/>
          </a:xfrm>
          <a:prstGeom prst="roundRect">
            <a:avLst>
              <a:gd name="adj" fmla="val 13889"/>
            </a:avLst>
          </a:prstGeom>
          <a:solidFill>
            <a:srgbClr val="F2A03D"/>
          </a:solidFill>
          <a:ln/>
        </p:spPr>
      </p:sp>
      <p:sp>
        <p:nvSpPr>
          <p:cNvPr id="21" name="Text 18"/>
          <p:cNvSpPr/>
          <p:nvPr/>
        </p:nvSpPr>
        <p:spPr>
          <a:xfrm>
            <a:off x="3611880" y="3127248"/>
            <a:ext cx="1188720" cy="329184"/>
          </a:xfrm>
          <a:prstGeom prst="rect">
            <a:avLst/>
          </a:prstGeom>
          <a:noFill/>
          <a:ln/>
        </p:spPr>
        <p:txBody>
          <a:bodyPr wrap="square" rtlCol="0" anchor="ctr"/>
          <a:lstStyle/>
          <a:p>
            <a:pPr algn="ctr" indent="0" marL="0">
              <a:buNone/>
            </a:pPr>
            <a:r>
              <a:rPr lang="en-US" sz="1000" b="1" dirty="0">
                <a:solidFill>
                  <a:srgbClr val="FFFFFF"/>
                </a:solidFill>
              </a:rPr>
              <a:t>Moyen</a:t>
            </a:r>
            <a:endParaRPr lang="en-US" sz="1000" dirty="0"/>
          </a:p>
        </p:txBody>
      </p:sp>
      <p:sp>
        <p:nvSpPr>
          <p:cNvPr id="22" name="Text 19"/>
          <p:cNvSpPr/>
          <p:nvPr/>
        </p:nvSpPr>
        <p:spPr>
          <a:xfrm>
            <a:off x="4983480" y="2880360"/>
            <a:ext cx="6428232" cy="822960"/>
          </a:xfrm>
          <a:prstGeom prst="rect">
            <a:avLst/>
          </a:prstGeom>
          <a:noFill/>
          <a:ln/>
        </p:spPr>
        <p:txBody>
          <a:bodyPr wrap="square" rtlCol="0" anchor="ctr">
            <a:normAutofit/>
          </a:bodyPr>
          <a:lstStyle/>
          <a:p>
            <a:pPr indent="0" marL="0">
              <a:buNone/>
            </a:pPr>
            <a:r>
              <a:rPr lang="en-US" sz="1100" dirty="0">
                <a:solidFill>
                  <a:srgbClr val="6B7280"/>
                </a:solidFill>
              </a:rPr>
              <a:t>Les etapes existent mais varient selon la personne.</a:t>
            </a:r>
            <a:endParaRPr lang="en-US" sz="1100" dirty="0"/>
          </a:p>
        </p:txBody>
      </p:sp>
      <p:sp>
        <p:nvSpPr>
          <p:cNvPr id="23" name="Shape 20"/>
          <p:cNvSpPr/>
          <p:nvPr/>
        </p:nvSpPr>
        <p:spPr>
          <a:xfrm>
            <a:off x="777240" y="3703320"/>
            <a:ext cx="10634472" cy="0"/>
          </a:xfrm>
          <a:prstGeom prst="line">
            <a:avLst/>
          </a:prstGeom>
          <a:noFill/>
          <a:ln w="12700">
            <a:solidFill>
              <a:srgbClr val="EDEDED"/>
            </a:solidFill>
            <a:prstDash val="solid"/>
          </a:ln>
        </p:spPr>
      </p:sp>
      <p:sp>
        <p:nvSpPr>
          <p:cNvPr id="24" name="Text 21"/>
          <p:cNvSpPr/>
          <p:nvPr/>
        </p:nvSpPr>
        <p:spPr>
          <a:xfrm>
            <a:off x="777240" y="3703320"/>
            <a:ext cx="2743200" cy="822960"/>
          </a:xfrm>
          <a:prstGeom prst="rect">
            <a:avLst/>
          </a:prstGeom>
          <a:noFill/>
          <a:ln/>
        </p:spPr>
        <p:txBody>
          <a:bodyPr wrap="square" rtlCol="0" anchor="ctr">
            <a:normAutofit/>
          </a:bodyPr>
          <a:lstStyle/>
          <a:p>
            <a:pPr indent="0" marL="0">
              <a:buNone/>
            </a:pPr>
            <a:r>
              <a:rPr lang="en-US" sz="1300" b="1" dirty="0">
                <a:solidFill>
                  <a:srgbClr val="2C2C2C"/>
                </a:solidFill>
              </a:rPr>
              <a:t>Mesure</a:t>
            </a:r>
            <a:endParaRPr lang="en-US" sz="1300" dirty="0"/>
          </a:p>
        </p:txBody>
      </p:sp>
      <p:sp>
        <p:nvSpPr>
          <p:cNvPr id="25" name="Shape 22"/>
          <p:cNvSpPr/>
          <p:nvPr/>
        </p:nvSpPr>
        <p:spPr>
          <a:xfrm>
            <a:off x="3611880" y="3950208"/>
            <a:ext cx="1188720" cy="329184"/>
          </a:xfrm>
          <a:prstGeom prst="roundRect">
            <a:avLst>
              <a:gd name="adj" fmla="val 13889"/>
            </a:avLst>
          </a:prstGeom>
          <a:solidFill>
            <a:srgbClr val="C0392B"/>
          </a:solidFill>
          <a:ln/>
        </p:spPr>
      </p:sp>
      <p:sp>
        <p:nvSpPr>
          <p:cNvPr id="26" name="Text 23"/>
          <p:cNvSpPr/>
          <p:nvPr/>
        </p:nvSpPr>
        <p:spPr>
          <a:xfrm>
            <a:off x="3611880" y="3950208"/>
            <a:ext cx="1188720" cy="329184"/>
          </a:xfrm>
          <a:prstGeom prst="rect">
            <a:avLst/>
          </a:prstGeom>
          <a:noFill/>
          <a:ln/>
        </p:spPr>
        <p:txBody>
          <a:bodyPr wrap="square" rtlCol="0" anchor="ctr"/>
          <a:lstStyle/>
          <a:p>
            <a:pPr algn="ctr" indent="0" marL="0">
              <a:buNone/>
            </a:pPr>
            <a:r>
              <a:rPr lang="en-US" sz="1000" b="1" dirty="0">
                <a:solidFill>
                  <a:srgbClr val="FFFFFF"/>
                </a:solidFill>
              </a:rPr>
              <a:t>Faible</a:t>
            </a:r>
            <a:endParaRPr lang="en-US" sz="1000" dirty="0"/>
          </a:p>
        </p:txBody>
      </p:sp>
      <p:sp>
        <p:nvSpPr>
          <p:cNvPr id="27" name="Text 24"/>
          <p:cNvSpPr/>
          <p:nvPr/>
        </p:nvSpPr>
        <p:spPr>
          <a:xfrm>
            <a:off x="4983480" y="3703320"/>
            <a:ext cx="6428232" cy="822960"/>
          </a:xfrm>
          <a:prstGeom prst="rect">
            <a:avLst/>
          </a:prstGeom>
          <a:noFill/>
          <a:ln/>
        </p:spPr>
        <p:txBody>
          <a:bodyPr wrap="square" rtlCol="0" anchor="ctr">
            <a:normAutofit/>
          </a:bodyPr>
          <a:lstStyle/>
          <a:p>
            <a:pPr indent="0" marL="0">
              <a:buNone/>
            </a:pPr>
            <a:r>
              <a:rPr lang="en-US" sz="1100" dirty="0">
                <a:solidFill>
                  <a:srgbClr val="6B7280"/>
                </a:solidFill>
              </a:rPr>
              <a:t>Aucun indicateur : les ecarts ne sont jamais detectes.</a:t>
            </a:r>
            <a:endParaRPr lang="en-US" sz="1100" dirty="0"/>
          </a:p>
        </p:txBody>
      </p:sp>
      <p:sp>
        <p:nvSpPr>
          <p:cNvPr id="28" name="Shape 25"/>
          <p:cNvSpPr/>
          <p:nvPr/>
        </p:nvSpPr>
        <p:spPr>
          <a:xfrm>
            <a:off x="777240" y="4526280"/>
            <a:ext cx="10634472" cy="0"/>
          </a:xfrm>
          <a:prstGeom prst="line">
            <a:avLst/>
          </a:prstGeom>
          <a:noFill/>
          <a:ln w="12700">
            <a:solidFill>
              <a:srgbClr val="EDEDED"/>
            </a:solidFill>
            <a:prstDash val="solid"/>
          </a:ln>
        </p:spPr>
      </p:sp>
      <p:sp>
        <p:nvSpPr>
          <p:cNvPr id="29" name="Text 26"/>
          <p:cNvSpPr/>
          <p:nvPr/>
        </p:nvSpPr>
        <p:spPr>
          <a:xfrm>
            <a:off x="777240" y="4526280"/>
            <a:ext cx="2743200" cy="822960"/>
          </a:xfrm>
          <a:prstGeom prst="rect">
            <a:avLst/>
          </a:prstGeom>
          <a:noFill/>
          <a:ln/>
        </p:spPr>
        <p:txBody>
          <a:bodyPr wrap="square" rtlCol="0" anchor="ctr">
            <a:normAutofit/>
          </a:bodyPr>
          <a:lstStyle/>
          <a:p>
            <a:pPr indent="0" marL="0">
              <a:buNone/>
            </a:pPr>
            <a:r>
              <a:rPr lang="en-US" sz="1300" b="1" dirty="0">
                <a:solidFill>
                  <a:srgbClr val="2C2C2C"/>
                </a:solidFill>
              </a:rPr>
              <a:t>Culture d'amelioration</a:t>
            </a:r>
            <a:endParaRPr lang="en-US" sz="1300" dirty="0"/>
          </a:p>
        </p:txBody>
      </p:sp>
      <p:sp>
        <p:nvSpPr>
          <p:cNvPr id="30" name="Shape 27"/>
          <p:cNvSpPr/>
          <p:nvPr/>
        </p:nvSpPr>
        <p:spPr>
          <a:xfrm>
            <a:off x="3611880" y="4773168"/>
            <a:ext cx="1188720" cy="329184"/>
          </a:xfrm>
          <a:prstGeom prst="roundRect">
            <a:avLst>
              <a:gd name="adj" fmla="val 13889"/>
            </a:avLst>
          </a:prstGeom>
          <a:solidFill>
            <a:srgbClr val="F2A03D"/>
          </a:solidFill>
          <a:ln/>
        </p:spPr>
      </p:sp>
      <p:sp>
        <p:nvSpPr>
          <p:cNvPr id="31" name="Text 28"/>
          <p:cNvSpPr/>
          <p:nvPr/>
        </p:nvSpPr>
        <p:spPr>
          <a:xfrm>
            <a:off x="3611880" y="4773168"/>
            <a:ext cx="1188720" cy="329184"/>
          </a:xfrm>
          <a:prstGeom prst="rect">
            <a:avLst/>
          </a:prstGeom>
          <a:noFill/>
          <a:ln/>
        </p:spPr>
        <p:txBody>
          <a:bodyPr wrap="square" rtlCol="0" anchor="ctr"/>
          <a:lstStyle/>
          <a:p>
            <a:pPr algn="ctr" indent="0" marL="0">
              <a:buNone/>
            </a:pPr>
            <a:r>
              <a:rPr lang="en-US" sz="1000" b="1" dirty="0">
                <a:solidFill>
                  <a:srgbClr val="FFFFFF"/>
                </a:solidFill>
              </a:rPr>
              <a:t>Moyen</a:t>
            </a:r>
            <a:endParaRPr lang="en-US" sz="1000" dirty="0"/>
          </a:p>
        </p:txBody>
      </p:sp>
      <p:sp>
        <p:nvSpPr>
          <p:cNvPr id="32" name="Text 29"/>
          <p:cNvSpPr/>
          <p:nvPr/>
        </p:nvSpPr>
        <p:spPr>
          <a:xfrm>
            <a:off x="4983480" y="4526280"/>
            <a:ext cx="6428232" cy="822960"/>
          </a:xfrm>
          <a:prstGeom prst="rect">
            <a:avLst/>
          </a:prstGeom>
          <a:noFill/>
          <a:ln/>
        </p:spPr>
        <p:txBody>
          <a:bodyPr wrap="square" rtlCol="0" anchor="ctr">
            <a:normAutofit/>
          </a:bodyPr>
          <a:lstStyle/>
          <a:p>
            <a:pPr indent="0" marL="0">
              <a:buNone/>
            </a:pPr>
            <a:r>
              <a:rPr lang="en-US" sz="1100" dirty="0">
                <a:solidFill>
                  <a:srgbClr val="6B7280"/>
                </a:solidFill>
              </a:rPr>
              <a:t>Equipe volontaire mais peu a l'aise avec le numerique.</a:t>
            </a:r>
            <a:endParaRPr lang="en-US" sz="1100" dirty="0"/>
          </a:p>
        </p:txBody>
      </p:sp>
      <p:sp>
        <p:nvSpPr>
          <p:cNvPr id="33" name="Shape 30"/>
          <p:cNvSpPr/>
          <p:nvPr/>
        </p:nvSpPr>
        <p:spPr>
          <a:xfrm>
            <a:off x="365760" y="6519672"/>
            <a:ext cx="128016" cy="128016"/>
          </a:xfrm>
          <a:prstGeom prst="rect">
            <a:avLst/>
          </a:prstGeom>
          <a:solidFill>
            <a:srgbClr val="F06020"/>
          </a:solidFill>
          <a:ln/>
        </p:spPr>
      </p:sp>
      <p:sp>
        <p:nvSpPr>
          <p:cNvPr id="34" name="Text 31"/>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35" name="Text 32"/>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SIPOC — cadrage du processus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998878" cy="5349240"/>
          </a:xfrm>
          <a:prstGeom prst="roundRect">
            <a:avLst>
              <a:gd name="adj" fmla="val 2745"/>
            </a:avLst>
          </a:prstGeom>
          <a:solidFill>
            <a:srgbClr val="FDECE0"/>
          </a:solidFill>
          <a:ln w="12700">
            <a:solidFill>
              <a:srgbClr val="F06020"/>
            </a:solidFill>
            <a:prstDash val="solid"/>
          </a:ln>
        </p:spPr>
      </p:sp>
      <p:sp>
        <p:nvSpPr>
          <p:cNvPr id="8" name="Shape 5"/>
          <p:cNvSpPr/>
          <p:nvPr/>
        </p:nvSpPr>
        <p:spPr>
          <a:xfrm>
            <a:off x="365760" y="1005840"/>
            <a:ext cx="1998878" cy="457200"/>
          </a:xfrm>
          <a:prstGeom prst="rect">
            <a:avLst/>
          </a:prstGeom>
          <a:solidFill>
            <a:srgbClr val="F06020"/>
          </a:solidFill>
          <a:ln/>
        </p:spPr>
      </p:sp>
      <p:sp>
        <p:nvSpPr>
          <p:cNvPr id="9" name="Text 6"/>
          <p:cNvSpPr/>
          <p:nvPr/>
        </p:nvSpPr>
        <p:spPr>
          <a:xfrm>
            <a:off x="365760" y="1005840"/>
            <a:ext cx="1998878" cy="457200"/>
          </a:xfrm>
          <a:prstGeom prst="rect">
            <a:avLst/>
          </a:prstGeom>
          <a:noFill/>
          <a:ln/>
        </p:spPr>
        <p:txBody>
          <a:bodyPr wrap="square" rtlCol="0" anchor="ctr"/>
          <a:lstStyle/>
          <a:p>
            <a:pPr algn="ctr" indent="0" marL="0">
              <a:buNone/>
            </a:pPr>
            <a:r>
              <a:rPr lang="en-US" sz="1200" b="1" dirty="0">
                <a:solidFill>
                  <a:srgbClr val="FFFFFF"/>
                </a:solidFill>
              </a:rPr>
              <a:t>Suppliers</a:t>
            </a:r>
            <a:endParaRPr lang="en-US" sz="1200" dirty="0"/>
          </a:p>
        </p:txBody>
      </p:sp>
      <p:sp>
        <p:nvSpPr>
          <p:cNvPr id="10" name="Text 7"/>
          <p:cNvSpPr/>
          <p:nvPr/>
        </p:nvSpPr>
        <p:spPr>
          <a:xfrm>
            <a:off x="502920" y="1600200"/>
            <a:ext cx="1724558" cy="4572000"/>
          </a:xfrm>
          <a:prstGeom prst="rect">
            <a:avLst/>
          </a:prstGeom>
          <a:noFill/>
          <a:ln/>
        </p:spPr>
        <p:txBody>
          <a:bodyPr wrap="square" rtlCol="0" anchor="t">
            <a:normAutofit/>
          </a:bodyPr>
          <a:lstStyle/>
          <a:p>
            <a:pPr indent="0" marL="0">
              <a:buNone/>
            </a:pPr>
            <a:r>
              <a:rPr lang="en-US" sz="1050" b="1" dirty="0">
                <a:solidFill>
                  <a:srgbClr val="F06020"/>
                </a:solidFill>
              </a:rPr>
              <a:t>▸  </a:t>
            </a:r>
            <a:pPr indent="0" marL="0">
              <a:spcAft>
                <a:spcPts val="500"/>
              </a:spcAft>
              <a:buNone/>
            </a:pPr>
            <a:r>
              <a:rPr lang="en-US" sz="1050" dirty="0">
                <a:solidFill>
                  <a:srgbClr val="2C2C2C"/>
                </a:solidFill>
              </a:rPr>
              <a:t>Fournisseurs matieres premieres</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Transporteurs</a:t>
            </a:r>
            <a:endParaRPr lang="en-US" sz="1050" dirty="0"/>
          </a:p>
        </p:txBody>
      </p:sp>
      <p:sp>
        <p:nvSpPr>
          <p:cNvPr id="11" name="Shape 8"/>
          <p:cNvSpPr/>
          <p:nvPr/>
        </p:nvSpPr>
        <p:spPr>
          <a:xfrm>
            <a:off x="2730398" y="1005840"/>
            <a:ext cx="1998878" cy="5349240"/>
          </a:xfrm>
          <a:prstGeom prst="roundRect">
            <a:avLst>
              <a:gd name="adj" fmla="val 2745"/>
            </a:avLst>
          </a:prstGeom>
          <a:solidFill>
            <a:srgbClr val="FDECE0"/>
          </a:solidFill>
          <a:ln w="12700">
            <a:solidFill>
              <a:srgbClr val="F06020"/>
            </a:solidFill>
            <a:prstDash val="solid"/>
          </a:ln>
        </p:spPr>
      </p:sp>
      <p:sp>
        <p:nvSpPr>
          <p:cNvPr id="12" name="Shape 9"/>
          <p:cNvSpPr/>
          <p:nvPr/>
        </p:nvSpPr>
        <p:spPr>
          <a:xfrm>
            <a:off x="2730398" y="1005840"/>
            <a:ext cx="1998878" cy="457200"/>
          </a:xfrm>
          <a:prstGeom prst="rect">
            <a:avLst/>
          </a:prstGeom>
          <a:solidFill>
            <a:srgbClr val="F06020"/>
          </a:solidFill>
          <a:ln/>
        </p:spPr>
      </p:sp>
      <p:sp>
        <p:nvSpPr>
          <p:cNvPr id="13" name="Text 10"/>
          <p:cNvSpPr/>
          <p:nvPr/>
        </p:nvSpPr>
        <p:spPr>
          <a:xfrm>
            <a:off x="2730398" y="1005840"/>
            <a:ext cx="1998878" cy="457200"/>
          </a:xfrm>
          <a:prstGeom prst="rect">
            <a:avLst/>
          </a:prstGeom>
          <a:noFill/>
          <a:ln/>
        </p:spPr>
        <p:txBody>
          <a:bodyPr wrap="square" rtlCol="0" anchor="ctr"/>
          <a:lstStyle/>
          <a:p>
            <a:pPr algn="ctr" indent="0" marL="0">
              <a:buNone/>
            </a:pPr>
            <a:r>
              <a:rPr lang="en-US" sz="1200" b="1" dirty="0">
                <a:solidFill>
                  <a:srgbClr val="FFFFFF"/>
                </a:solidFill>
              </a:rPr>
              <a:t>Inputs</a:t>
            </a:r>
            <a:endParaRPr lang="en-US" sz="1200" dirty="0"/>
          </a:p>
        </p:txBody>
      </p:sp>
      <p:sp>
        <p:nvSpPr>
          <p:cNvPr id="14" name="Text 11"/>
          <p:cNvSpPr/>
          <p:nvPr/>
        </p:nvSpPr>
        <p:spPr>
          <a:xfrm>
            <a:off x="2867558" y="1600200"/>
            <a:ext cx="1724558" cy="4572000"/>
          </a:xfrm>
          <a:prstGeom prst="rect">
            <a:avLst/>
          </a:prstGeom>
          <a:noFill/>
          <a:ln/>
        </p:spPr>
        <p:txBody>
          <a:bodyPr wrap="square" rtlCol="0" anchor="t">
            <a:normAutofit/>
          </a:bodyPr>
          <a:lstStyle/>
          <a:p>
            <a:pPr indent="0" marL="0">
              <a:buNone/>
            </a:pPr>
            <a:r>
              <a:rPr lang="en-US" sz="1050" b="1" dirty="0">
                <a:solidFill>
                  <a:srgbClr val="F06020"/>
                </a:solidFill>
              </a:rPr>
              <a:t>▸  </a:t>
            </a:r>
            <a:pPr indent="0" marL="0">
              <a:spcAft>
                <a:spcPts val="500"/>
              </a:spcAft>
              <a:buNone/>
            </a:pPr>
            <a:r>
              <a:rPr lang="en-US" sz="1050" dirty="0">
                <a:solidFill>
                  <a:srgbClr val="2C2C2C"/>
                </a:solidFill>
              </a:rPr>
              <a:t>Bons de livraison</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Commandes clients</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Factures</a:t>
            </a:r>
            <a:endParaRPr lang="en-US" sz="1050" dirty="0"/>
          </a:p>
        </p:txBody>
      </p:sp>
      <p:sp>
        <p:nvSpPr>
          <p:cNvPr id="15" name="Shape 12"/>
          <p:cNvSpPr/>
          <p:nvPr/>
        </p:nvSpPr>
        <p:spPr>
          <a:xfrm>
            <a:off x="5095037" y="1005840"/>
            <a:ext cx="1998878" cy="5349240"/>
          </a:xfrm>
          <a:prstGeom prst="roundRect">
            <a:avLst>
              <a:gd name="adj" fmla="val 2745"/>
            </a:avLst>
          </a:prstGeom>
          <a:solidFill>
            <a:srgbClr val="FDECE0"/>
          </a:solidFill>
          <a:ln w="12700">
            <a:solidFill>
              <a:srgbClr val="F06020"/>
            </a:solidFill>
            <a:prstDash val="solid"/>
          </a:ln>
        </p:spPr>
      </p:sp>
      <p:sp>
        <p:nvSpPr>
          <p:cNvPr id="16" name="Shape 13"/>
          <p:cNvSpPr/>
          <p:nvPr/>
        </p:nvSpPr>
        <p:spPr>
          <a:xfrm>
            <a:off x="5095037" y="1005840"/>
            <a:ext cx="1998878" cy="457200"/>
          </a:xfrm>
          <a:prstGeom prst="rect">
            <a:avLst/>
          </a:prstGeom>
          <a:solidFill>
            <a:srgbClr val="C74E17"/>
          </a:solidFill>
          <a:ln/>
        </p:spPr>
      </p:sp>
      <p:sp>
        <p:nvSpPr>
          <p:cNvPr id="17" name="Text 14"/>
          <p:cNvSpPr/>
          <p:nvPr/>
        </p:nvSpPr>
        <p:spPr>
          <a:xfrm>
            <a:off x="5095037" y="1005840"/>
            <a:ext cx="1998878" cy="457200"/>
          </a:xfrm>
          <a:prstGeom prst="rect">
            <a:avLst/>
          </a:prstGeom>
          <a:noFill/>
          <a:ln/>
        </p:spPr>
        <p:txBody>
          <a:bodyPr wrap="square" rtlCol="0" anchor="ctr"/>
          <a:lstStyle/>
          <a:p>
            <a:pPr algn="ctr" indent="0" marL="0">
              <a:buNone/>
            </a:pPr>
            <a:r>
              <a:rPr lang="en-US" sz="1200" b="1" dirty="0">
                <a:solidFill>
                  <a:srgbClr val="FFFFFF"/>
                </a:solidFill>
              </a:rPr>
              <a:t>Process</a:t>
            </a:r>
            <a:endParaRPr lang="en-US" sz="1200" dirty="0"/>
          </a:p>
        </p:txBody>
      </p:sp>
      <p:sp>
        <p:nvSpPr>
          <p:cNvPr id="18" name="Text 15"/>
          <p:cNvSpPr/>
          <p:nvPr/>
        </p:nvSpPr>
        <p:spPr>
          <a:xfrm>
            <a:off x="5232197" y="1600200"/>
            <a:ext cx="1724558" cy="4572000"/>
          </a:xfrm>
          <a:prstGeom prst="rect">
            <a:avLst/>
          </a:prstGeom>
          <a:noFill/>
          <a:ln/>
        </p:spPr>
        <p:txBody>
          <a:bodyPr wrap="square" rtlCol="0" anchor="t">
            <a:normAutofit/>
          </a:bodyPr>
          <a:lstStyle/>
          <a:p>
            <a:pPr indent="0" marL="0">
              <a:buNone/>
            </a:pPr>
            <a:r>
              <a:rPr lang="en-US" sz="1050" b="1" dirty="0">
                <a:solidFill>
                  <a:srgbClr val="F06020"/>
                </a:solidFill>
              </a:rPr>
              <a:t>▸  </a:t>
            </a:r>
            <a:pPr indent="0" marL="0">
              <a:spcAft>
                <a:spcPts val="500"/>
              </a:spcAft>
              <a:buNone/>
            </a:pPr>
            <a:r>
              <a:rPr lang="en-US" sz="1050" dirty="0">
                <a:solidFill>
                  <a:srgbClr val="2C2C2C"/>
                </a:solidFill>
              </a:rPr>
              <a:t>Reception</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Controle des quantites</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Saisie</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Rangement</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Rapprochement comptable</a:t>
            </a:r>
            <a:endParaRPr lang="en-US" sz="1050" dirty="0"/>
          </a:p>
        </p:txBody>
      </p:sp>
      <p:sp>
        <p:nvSpPr>
          <p:cNvPr id="19" name="Shape 16"/>
          <p:cNvSpPr/>
          <p:nvPr/>
        </p:nvSpPr>
        <p:spPr>
          <a:xfrm>
            <a:off x="7459675" y="1005840"/>
            <a:ext cx="1998878" cy="5349240"/>
          </a:xfrm>
          <a:prstGeom prst="roundRect">
            <a:avLst>
              <a:gd name="adj" fmla="val 2745"/>
            </a:avLst>
          </a:prstGeom>
          <a:solidFill>
            <a:srgbClr val="FDECE0"/>
          </a:solidFill>
          <a:ln w="12700">
            <a:solidFill>
              <a:srgbClr val="F06020"/>
            </a:solidFill>
            <a:prstDash val="solid"/>
          </a:ln>
        </p:spPr>
      </p:sp>
      <p:sp>
        <p:nvSpPr>
          <p:cNvPr id="20" name="Shape 17"/>
          <p:cNvSpPr/>
          <p:nvPr/>
        </p:nvSpPr>
        <p:spPr>
          <a:xfrm>
            <a:off x="7459675" y="1005840"/>
            <a:ext cx="1998878" cy="457200"/>
          </a:xfrm>
          <a:prstGeom prst="rect">
            <a:avLst/>
          </a:prstGeom>
          <a:solidFill>
            <a:srgbClr val="F06020"/>
          </a:solidFill>
          <a:ln/>
        </p:spPr>
      </p:sp>
      <p:sp>
        <p:nvSpPr>
          <p:cNvPr id="21" name="Text 18"/>
          <p:cNvSpPr/>
          <p:nvPr/>
        </p:nvSpPr>
        <p:spPr>
          <a:xfrm>
            <a:off x="7459675" y="1005840"/>
            <a:ext cx="1998878" cy="457200"/>
          </a:xfrm>
          <a:prstGeom prst="rect">
            <a:avLst/>
          </a:prstGeom>
          <a:noFill/>
          <a:ln/>
        </p:spPr>
        <p:txBody>
          <a:bodyPr wrap="square" rtlCol="0" anchor="ctr"/>
          <a:lstStyle/>
          <a:p>
            <a:pPr algn="ctr" indent="0" marL="0">
              <a:buNone/>
            </a:pPr>
            <a:r>
              <a:rPr lang="en-US" sz="1200" b="1" dirty="0">
                <a:solidFill>
                  <a:srgbClr val="FFFFFF"/>
                </a:solidFill>
              </a:rPr>
              <a:t>Outputs</a:t>
            </a:r>
            <a:endParaRPr lang="en-US" sz="1200" dirty="0"/>
          </a:p>
        </p:txBody>
      </p:sp>
      <p:sp>
        <p:nvSpPr>
          <p:cNvPr id="22" name="Text 19"/>
          <p:cNvSpPr/>
          <p:nvPr/>
        </p:nvSpPr>
        <p:spPr>
          <a:xfrm>
            <a:off x="7596835" y="1600200"/>
            <a:ext cx="1724558" cy="4572000"/>
          </a:xfrm>
          <a:prstGeom prst="rect">
            <a:avLst/>
          </a:prstGeom>
          <a:noFill/>
          <a:ln/>
        </p:spPr>
        <p:txBody>
          <a:bodyPr wrap="square" rtlCol="0" anchor="t">
            <a:normAutofit/>
          </a:bodyPr>
          <a:lstStyle/>
          <a:p>
            <a:pPr indent="0" marL="0">
              <a:buNone/>
            </a:pPr>
            <a:r>
              <a:rPr lang="en-US" sz="1050" b="1" dirty="0">
                <a:solidFill>
                  <a:srgbClr val="F06020"/>
                </a:solidFill>
              </a:rPr>
              <a:t>▸  </a:t>
            </a:r>
            <a:pPr indent="0" marL="0">
              <a:spcAft>
                <a:spcPts val="500"/>
              </a:spcAft>
              <a:buNone/>
            </a:pPr>
            <a:r>
              <a:rPr lang="en-US" sz="1050" dirty="0">
                <a:solidFill>
                  <a:srgbClr val="2C2C2C"/>
                </a:solidFill>
              </a:rPr>
              <a:t>Stock a jour</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Ecarts signales</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Ecritures comptables</a:t>
            </a:r>
            <a:endParaRPr lang="en-US" sz="1050" dirty="0"/>
          </a:p>
        </p:txBody>
      </p:sp>
      <p:sp>
        <p:nvSpPr>
          <p:cNvPr id="23" name="Shape 20"/>
          <p:cNvSpPr/>
          <p:nvPr/>
        </p:nvSpPr>
        <p:spPr>
          <a:xfrm>
            <a:off x="9824314" y="1005840"/>
            <a:ext cx="1998878" cy="5349240"/>
          </a:xfrm>
          <a:prstGeom prst="roundRect">
            <a:avLst>
              <a:gd name="adj" fmla="val 2745"/>
            </a:avLst>
          </a:prstGeom>
          <a:solidFill>
            <a:srgbClr val="FDECE0"/>
          </a:solidFill>
          <a:ln w="12700">
            <a:solidFill>
              <a:srgbClr val="F06020"/>
            </a:solidFill>
            <a:prstDash val="solid"/>
          </a:ln>
        </p:spPr>
      </p:sp>
      <p:sp>
        <p:nvSpPr>
          <p:cNvPr id="24" name="Shape 21"/>
          <p:cNvSpPr/>
          <p:nvPr/>
        </p:nvSpPr>
        <p:spPr>
          <a:xfrm>
            <a:off x="9824314" y="1005840"/>
            <a:ext cx="1998878" cy="457200"/>
          </a:xfrm>
          <a:prstGeom prst="rect">
            <a:avLst/>
          </a:prstGeom>
          <a:solidFill>
            <a:srgbClr val="F06020"/>
          </a:solidFill>
          <a:ln/>
        </p:spPr>
      </p:sp>
      <p:sp>
        <p:nvSpPr>
          <p:cNvPr id="25" name="Text 22"/>
          <p:cNvSpPr/>
          <p:nvPr/>
        </p:nvSpPr>
        <p:spPr>
          <a:xfrm>
            <a:off x="9824314" y="1005840"/>
            <a:ext cx="1998878" cy="457200"/>
          </a:xfrm>
          <a:prstGeom prst="rect">
            <a:avLst/>
          </a:prstGeom>
          <a:noFill/>
          <a:ln/>
        </p:spPr>
        <p:txBody>
          <a:bodyPr wrap="square" rtlCol="0" anchor="ctr"/>
          <a:lstStyle/>
          <a:p>
            <a:pPr algn="ctr" indent="0" marL="0">
              <a:buNone/>
            </a:pPr>
            <a:r>
              <a:rPr lang="en-US" sz="1200" b="1" dirty="0">
                <a:solidFill>
                  <a:srgbClr val="FFFFFF"/>
                </a:solidFill>
              </a:rPr>
              <a:t>Customers</a:t>
            </a:r>
            <a:endParaRPr lang="en-US" sz="1200" dirty="0"/>
          </a:p>
        </p:txBody>
      </p:sp>
      <p:sp>
        <p:nvSpPr>
          <p:cNvPr id="26" name="Text 23"/>
          <p:cNvSpPr/>
          <p:nvPr/>
        </p:nvSpPr>
        <p:spPr>
          <a:xfrm>
            <a:off x="9961474" y="1600200"/>
            <a:ext cx="1724558" cy="4572000"/>
          </a:xfrm>
          <a:prstGeom prst="rect">
            <a:avLst/>
          </a:prstGeom>
          <a:noFill/>
          <a:ln/>
        </p:spPr>
        <p:txBody>
          <a:bodyPr wrap="square" rtlCol="0" anchor="t">
            <a:normAutofit/>
          </a:bodyPr>
          <a:lstStyle/>
          <a:p>
            <a:pPr indent="0" marL="0">
              <a:buNone/>
            </a:pPr>
            <a:r>
              <a:rPr lang="en-US" sz="1050" b="1" dirty="0">
                <a:solidFill>
                  <a:srgbClr val="F06020"/>
                </a:solidFill>
              </a:rPr>
              <a:t>▸  </a:t>
            </a:r>
            <a:pPr indent="0" marL="0">
              <a:spcAft>
                <a:spcPts val="500"/>
              </a:spcAft>
              <a:buNone/>
            </a:pPr>
            <a:r>
              <a:rPr lang="en-US" sz="1050" dirty="0">
                <a:solidFill>
                  <a:srgbClr val="2C2C2C"/>
                </a:solidFill>
              </a:rPr>
              <a:t>Vendeuses</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Comptabilite</a:t>
            </a:r>
            <a:endParaRPr lang="en-US" sz="1050" dirty="0"/>
          </a:p>
          <a:p>
            <a:pPr indent="0" marL="0">
              <a:buNone/>
            </a:pPr>
            <a:r>
              <a:rPr lang="en-US" sz="1050" b="1" dirty="0">
                <a:solidFill>
                  <a:srgbClr val="F06020"/>
                </a:solidFill>
              </a:rPr>
              <a:t>▸  </a:t>
            </a:r>
            <a:pPr indent="0" marL="0">
              <a:spcAft>
                <a:spcPts val="500"/>
              </a:spcAft>
              <a:buNone/>
            </a:pPr>
            <a:r>
              <a:rPr lang="en-US" sz="1050" dirty="0">
                <a:solidFill>
                  <a:srgbClr val="2C2C2C"/>
                </a:solidFill>
              </a:rPr>
              <a:t>Dirigeant</a:t>
            </a:r>
            <a:endParaRPr lang="en-US" sz="1050" dirty="0"/>
          </a:p>
        </p:txBody>
      </p:sp>
      <p:sp>
        <p:nvSpPr>
          <p:cNvPr id="27" name="Shape 24"/>
          <p:cNvSpPr/>
          <p:nvPr/>
        </p:nvSpPr>
        <p:spPr>
          <a:xfrm>
            <a:off x="365760" y="6519672"/>
            <a:ext cx="128016" cy="128016"/>
          </a:xfrm>
          <a:prstGeom prst="rect">
            <a:avLst/>
          </a:prstGeom>
          <a:solidFill>
            <a:srgbClr val="F06020"/>
          </a:solidFill>
          <a:ln/>
        </p:spPr>
      </p:sp>
      <p:sp>
        <p:nvSpPr>
          <p:cNvPr id="28" name="Text 25"/>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29" name="Text 26"/>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Chaîne de valeur — flux &amp; goulot</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Shape 6"/>
          <p:cNvSpPr/>
          <p:nvPr/>
        </p:nvSpPr>
        <p:spPr>
          <a:xfrm>
            <a:off x="822960" y="1828800"/>
            <a:ext cx="1528572" cy="1097280"/>
          </a:xfrm>
          <a:prstGeom prst="roundRect">
            <a:avLst>
              <a:gd name="adj" fmla="val 5000"/>
            </a:avLst>
          </a:prstGeom>
          <a:solidFill>
            <a:srgbClr val="2FB6A3"/>
          </a:solidFill>
          <a:ln/>
        </p:spPr>
      </p:sp>
      <p:sp>
        <p:nvSpPr>
          <p:cNvPr id="10" name="Text 7"/>
          <p:cNvSpPr/>
          <p:nvPr/>
        </p:nvSpPr>
        <p:spPr>
          <a:xfrm>
            <a:off x="914400"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Reception livraison</a:t>
            </a:r>
            <a:endParaRPr lang="en-US" sz="1000" dirty="0"/>
          </a:p>
        </p:txBody>
      </p:sp>
      <p:sp>
        <p:nvSpPr>
          <p:cNvPr id="11" name="Text 8"/>
          <p:cNvSpPr/>
          <p:nvPr/>
        </p:nvSpPr>
        <p:spPr>
          <a:xfrm>
            <a:off x="2351532" y="1828800"/>
            <a:ext cx="274320" cy="1097280"/>
          </a:xfrm>
          <a:prstGeom prst="rect">
            <a:avLst/>
          </a:prstGeom>
          <a:noFill/>
          <a:ln/>
        </p:spPr>
        <p:txBody>
          <a:bodyPr wrap="square" rtlCol="0" anchor="ctr"/>
          <a:lstStyle/>
          <a:p>
            <a:pPr algn="ctr" indent="0" marL="0">
              <a:buNone/>
            </a:pPr>
            <a:r>
              <a:rPr lang="en-US" sz="2000" dirty="0">
                <a:solidFill>
                  <a:srgbClr val="6B7280"/>
                </a:solidFill>
              </a:rPr>
              <a:t>›</a:t>
            </a:r>
            <a:endParaRPr lang="en-US" sz="2000" dirty="0"/>
          </a:p>
        </p:txBody>
      </p:sp>
      <p:sp>
        <p:nvSpPr>
          <p:cNvPr id="12" name="Shape 9"/>
          <p:cNvSpPr/>
          <p:nvPr/>
        </p:nvSpPr>
        <p:spPr>
          <a:xfrm>
            <a:off x="2625852" y="1828800"/>
            <a:ext cx="1528572" cy="1097280"/>
          </a:xfrm>
          <a:prstGeom prst="roundRect">
            <a:avLst>
              <a:gd name="adj" fmla="val 5000"/>
            </a:avLst>
          </a:prstGeom>
          <a:solidFill>
            <a:srgbClr val="C0392B"/>
          </a:solidFill>
          <a:ln/>
        </p:spPr>
      </p:sp>
      <p:sp>
        <p:nvSpPr>
          <p:cNvPr id="13" name="Text 10"/>
          <p:cNvSpPr/>
          <p:nvPr/>
        </p:nvSpPr>
        <p:spPr>
          <a:xfrm>
            <a:off x="2717292"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Attente validation</a:t>
            </a:r>
            <a:endParaRPr lang="en-US" sz="1000" dirty="0"/>
          </a:p>
        </p:txBody>
      </p:sp>
      <p:sp>
        <p:nvSpPr>
          <p:cNvPr id="14" name="Text 11"/>
          <p:cNvSpPr/>
          <p:nvPr/>
        </p:nvSpPr>
        <p:spPr>
          <a:xfrm>
            <a:off x="4154424" y="1828800"/>
            <a:ext cx="274320" cy="1097280"/>
          </a:xfrm>
          <a:prstGeom prst="rect">
            <a:avLst/>
          </a:prstGeom>
          <a:noFill/>
          <a:ln/>
        </p:spPr>
        <p:txBody>
          <a:bodyPr wrap="square" rtlCol="0" anchor="ctr"/>
          <a:lstStyle/>
          <a:p>
            <a:pPr algn="ctr" indent="0" marL="0">
              <a:buNone/>
            </a:pPr>
            <a:r>
              <a:rPr lang="en-US" sz="2000" dirty="0">
                <a:solidFill>
                  <a:srgbClr val="6B7280"/>
                </a:solidFill>
              </a:rPr>
              <a:t>›</a:t>
            </a:r>
            <a:endParaRPr lang="en-US" sz="2000" dirty="0"/>
          </a:p>
        </p:txBody>
      </p:sp>
      <p:sp>
        <p:nvSpPr>
          <p:cNvPr id="15" name="Shape 12"/>
          <p:cNvSpPr/>
          <p:nvPr/>
        </p:nvSpPr>
        <p:spPr>
          <a:xfrm>
            <a:off x="4428744" y="1828800"/>
            <a:ext cx="1528572" cy="1097280"/>
          </a:xfrm>
          <a:prstGeom prst="roundRect">
            <a:avLst>
              <a:gd name="adj" fmla="val 5000"/>
            </a:avLst>
          </a:prstGeom>
          <a:solidFill>
            <a:srgbClr val="F2A03D"/>
          </a:solidFill>
          <a:ln/>
        </p:spPr>
      </p:sp>
      <p:sp>
        <p:nvSpPr>
          <p:cNvPr id="16" name="Text 13"/>
          <p:cNvSpPr/>
          <p:nvPr/>
        </p:nvSpPr>
        <p:spPr>
          <a:xfrm>
            <a:off x="4520184"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Controle quantites</a:t>
            </a:r>
            <a:endParaRPr lang="en-US" sz="1000" dirty="0"/>
          </a:p>
        </p:txBody>
      </p:sp>
      <p:sp>
        <p:nvSpPr>
          <p:cNvPr id="17" name="Text 14"/>
          <p:cNvSpPr/>
          <p:nvPr/>
        </p:nvSpPr>
        <p:spPr>
          <a:xfrm>
            <a:off x="5957316" y="1828800"/>
            <a:ext cx="274320" cy="1097280"/>
          </a:xfrm>
          <a:prstGeom prst="rect">
            <a:avLst/>
          </a:prstGeom>
          <a:noFill/>
          <a:ln/>
        </p:spPr>
        <p:txBody>
          <a:bodyPr wrap="square" rtlCol="0" anchor="ctr"/>
          <a:lstStyle/>
          <a:p>
            <a:pPr algn="ctr" indent="0" marL="0">
              <a:buNone/>
            </a:pPr>
            <a:r>
              <a:rPr lang="en-US" sz="2000" dirty="0">
                <a:solidFill>
                  <a:srgbClr val="6B7280"/>
                </a:solidFill>
              </a:rPr>
              <a:t>›</a:t>
            </a:r>
            <a:endParaRPr lang="en-US" sz="2000" dirty="0"/>
          </a:p>
        </p:txBody>
      </p:sp>
      <p:sp>
        <p:nvSpPr>
          <p:cNvPr id="18" name="Shape 15"/>
          <p:cNvSpPr/>
          <p:nvPr/>
        </p:nvSpPr>
        <p:spPr>
          <a:xfrm>
            <a:off x="6231636" y="1828800"/>
            <a:ext cx="1528572" cy="1097280"/>
          </a:xfrm>
          <a:prstGeom prst="roundRect">
            <a:avLst>
              <a:gd name="adj" fmla="val 5000"/>
            </a:avLst>
          </a:prstGeom>
          <a:solidFill>
            <a:srgbClr val="C0392B"/>
          </a:solidFill>
          <a:ln/>
        </p:spPr>
      </p:sp>
      <p:sp>
        <p:nvSpPr>
          <p:cNvPr id="19" name="Text 16"/>
          <p:cNvSpPr/>
          <p:nvPr/>
        </p:nvSpPr>
        <p:spPr>
          <a:xfrm>
            <a:off x="6323076"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Saisie papier</a:t>
            </a:r>
            <a:endParaRPr lang="en-US" sz="1000" dirty="0"/>
          </a:p>
        </p:txBody>
      </p:sp>
      <p:sp>
        <p:nvSpPr>
          <p:cNvPr id="20" name="Text 17"/>
          <p:cNvSpPr/>
          <p:nvPr/>
        </p:nvSpPr>
        <p:spPr>
          <a:xfrm>
            <a:off x="7760208" y="1828800"/>
            <a:ext cx="274320" cy="1097280"/>
          </a:xfrm>
          <a:prstGeom prst="rect">
            <a:avLst/>
          </a:prstGeom>
          <a:noFill/>
          <a:ln/>
        </p:spPr>
        <p:txBody>
          <a:bodyPr wrap="square" rtlCol="0" anchor="ctr"/>
          <a:lstStyle/>
          <a:p>
            <a:pPr algn="ctr" indent="0" marL="0">
              <a:buNone/>
            </a:pPr>
            <a:r>
              <a:rPr lang="en-US" sz="2000" dirty="0">
                <a:solidFill>
                  <a:srgbClr val="6B7280"/>
                </a:solidFill>
              </a:rPr>
              <a:t>›</a:t>
            </a:r>
            <a:endParaRPr lang="en-US" sz="2000" dirty="0"/>
          </a:p>
        </p:txBody>
      </p:sp>
      <p:sp>
        <p:nvSpPr>
          <p:cNvPr id="21" name="Shape 18"/>
          <p:cNvSpPr/>
          <p:nvPr/>
        </p:nvSpPr>
        <p:spPr>
          <a:xfrm>
            <a:off x="8034528" y="1828800"/>
            <a:ext cx="1528572" cy="1097280"/>
          </a:xfrm>
          <a:prstGeom prst="roundRect">
            <a:avLst>
              <a:gd name="adj" fmla="val 5000"/>
            </a:avLst>
          </a:prstGeom>
          <a:solidFill>
            <a:srgbClr val="C0392B"/>
          </a:solidFill>
          <a:ln/>
        </p:spPr>
      </p:sp>
      <p:sp>
        <p:nvSpPr>
          <p:cNvPr id="22" name="Text 19"/>
          <p:cNvSpPr/>
          <p:nvPr/>
        </p:nvSpPr>
        <p:spPr>
          <a:xfrm>
            <a:off x="8125968"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Retranscription email</a:t>
            </a:r>
            <a:endParaRPr lang="en-US" sz="1000" dirty="0"/>
          </a:p>
        </p:txBody>
      </p:sp>
      <p:sp>
        <p:nvSpPr>
          <p:cNvPr id="23" name="Text 20"/>
          <p:cNvSpPr/>
          <p:nvPr/>
        </p:nvSpPr>
        <p:spPr>
          <a:xfrm>
            <a:off x="9563100" y="1828800"/>
            <a:ext cx="274320" cy="1097280"/>
          </a:xfrm>
          <a:prstGeom prst="rect">
            <a:avLst/>
          </a:prstGeom>
          <a:noFill/>
          <a:ln/>
        </p:spPr>
        <p:txBody>
          <a:bodyPr wrap="square" rtlCol="0" anchor="ctr"/>
          <a:lstStyle/>
          <a:p>
            <a:pPr algn="ctr" indent="0" marL="0">
              <a:buNone/>
            </a:pPr>
            <a:r>
              <a:rPr lang="en-US" sz="2000" dirty="0">
                <a:solidFill>
                  <a:srgbClr val="6B7280"/>
                </a:solidFill>
              </a:rPr>
              <a:t>›</a:t>
            </a:r>
            <a:endParaRPr lang="en-US" sz="2000" dirty="0"/>
          </a:p>
        </p:txBody>
      </p:sp>
      <p:sp>
        <p:nvSpPr>
          <p:cNvPr id="24" name="Shape 21"/>
          <p:cNvSpPr/>
          <p:nvPr/>
        </p:nvSpPr>
        <p:spPr>
          <a:xfrm>
            <a:off x="9837420" y="1828800"/>
            <a:ext cx="1528572" cy="1097280"/>
          </a:xfrm>
          <a:prstGeom prst="roundRect">
            <a:avLst>
              <a:gd name="adj" fmla="val 5000"/>
            </a:avLst>
          </a:prstGeom>
          <a:solidFill>
            <a:srgbClr val="2FB6A3"/>
          </a:solidFill>
          <a:ln/>
        </p:spPr>
      </p:sp>
      <p:sp>
        <p:nvSpPr>
          <p:cNvPr id="25" name="Text 22"/>
          <p:cNvSpPr/>
          <p:nvPr/>
        </p:nvSpPr>
        <p:spPr>
          <a:xfrm>
            <a:off x="9928860" y="1828800"/>
            <a:ext cx="1345692" cy="1097280"/>
          </a:xfrm>
          <a:prstGeom prst="rect">
            <a:avLst/>
          </a:prstGeom>
          <a:noFill/>
          <a:ln/>
        </p:spPr>
        <p:txBody>
          <a:bodyPr wrap="square" rtlCol="0" anchor="ctr">
            <a:normAutofit/>
          </a:bodyPr>
          <a:lstStyle/>
          <a:p>
            <a:pPr algn="ctr" indent="0" marL="0">
              <a:buNone/>
            </a:pPr>
            <a:r>
              <a:rPr lang="en-US" sz="1000" b="1" dirty="0">
                <a:solidFill>
                  <a:srgbClr val="FFFFFF"/>
                </a:solidFill>
              </a:rPr>
              <a:t>Rangement</a:t>
            </a:r>
            <a:endParaRPr lang="en-US" sz="1000" dirty="0"/>
          </a:p>
        </p:txBody>
      </p:sp>
      <p:sp>
        <p:nvSpPr>
          <p:cNvPr id="26" name="Shape 23"/>
          <p:cNvSpPr/>
          <p:nvPr/>
        </p:nvSpPr>
        <p:spPr>
          <a:xfrm>
            <a:off x="822960" y="3291840"/>
            <a:ext cx="256032" cy="256032"/>
          </a:xfrm>
          <a:prstGeom prst="roundRect">
            <a:avLst>
              <a:gd name="adj" fmla="val 14286"/>
            </a:avLst>
          </a:prstGeom>
          <a:solidFill>
            <a:srgbClr val="2FB6A3"/>
          </a:solidFill>
          <a:ln/>
        </p:spPr>
      </p:sp>
      <p:sp>
        <p:nvSpPr>
          <p:cNvPr id="27" name="Text 24"/>
          <p:cNvSpPr/>
          <p:nvPr/>
        </p:nvSpPr>
        <p:spPr>
          <a:xfrm>
            <a:off x="1188720" y="3264408"/>
            <a:ext cx="2468880" cy="310896"/>
          </a:xfrm>
          <a:prstGeom prst="rect">
            <a:avLst/>
          </a:prstGeom>
          <a:noFill/>
          <a:ln/>
        </p:spPr>
        <p:txBody>
          <a:bodyPr wrap="square" rtlCol="0" anchor="ctr"/>
          <a:lstStyle/>
          <a:p>
            <a:pPr indent="0" marL="0">
              <a:buNone/>
            </a:pPr>
            <a:r>
              <a:rPr lang="en-US" sz="1100" dirty="0">
                <a:solidFill>
                  <a:srgbClr val="2C2C2C"/>
                </a:solidFill>
              </a:rPr>
              <a:t>Valeur ajoutée</a:t>
            </a:r>
            <a:endParaRPr lang="en-US" sz="1100" dirty="0"/>
          </a:p>
        </p:txBody>
      </p:sp>
      <p:sp>
        <p:nvSpPr>
          <p:cNvPr id="28" name="Shape 25"/>
          <p:cNvSpPr/>
          <p:nvPr/>
        </p:nvSpPr>
        <p:spPr>
          <a:xfrm>
            <a:off x="3749040" y="3291840"/>
            <a:ext cx="256032" cy="256032"/>
          </a:xfrm>
          <a:prstGeom prst="roundRect">
            <a:avLst>
              <a:gd name="adj" fmla="val 14286"/>
            </a:avLst>
          </a:prstGeom>
          <a:solidFill>
            <a:srgbClr val="F2A03D"/>
          </a:solidFill>
          <a:ln/>
        </p:spPr>
      </p:sp>
      <p:sp>
        <p:nvSpPr>
          <p:cNvPr id="29" name="Text 26"/>
          <p:cNvSpPr/>
          <p:nvPr/>
        </p:nvSpPr>
        <p:spPr>
          <a:xfrm>
            <a:off x="4114800" y="3264408"/>
            <a:ext cx="2468880" cy="310896"/>
          </a:xfrm>
          <a:prstGeom prst="rect">
            <a:avLst/>
          </a:prstGeom>
          <a:noFill/>
          <a:ln/>
        </p:spPr>
        <p:txBody>
          <a:bodyPr wrap="square" rtlCol="0" anchor="ctr"/>
          <a:lstStyle/>
          <a:p>
            <a:pPr indent="0" marL="0">
              <a:buNone/>
            </a:pPr>
            <a:r>
              <a:rPr lang="en-US" sz="1100" dirty="0">
                <a:solidFill>
                  <a:srgbClr val="2C2C2C"/>
                </a:solidFill>
              </a:rPr>
              <a:t>Non-valeur nécessaire</a:t>
            </a:r>
            <a:endParaRPr lang="en-US" sz="1100" dirty="0"/>
          </a:p>
        </p:txBody>
      </p:sp>
      <p:sp>
        <p:nvSpPr>
          <p:cNvPr id="30" name="Shape 27"/>
          <p:cNvSpPr/>
          <p:nvPr/>
        </p:nvSpPr>
        <p:spPr>
          <a:xfrm>
            <a:off x="6675120" y="3291840"/>
            <a:ext cx="256032" cy="256032"/>
          </a:xfrm>
          <a:prstGeom prst="roundRect">
            <a:avLst>
              <a:gd name="adj" fmla="val 14286"/>
            </a:avLst>
          </a:prstGeom>
          <a:solidFill>
            <a:srgbClr val="C0392B"/>
          </a:solidFill>
          <a:ln/>
        </p:spPr>
      </p:sp>
      <p:sp>
        <p:nvSpPr>
          <p:cNvPr id="31" name="Text 28"/>
          <p:cNvSpPr/>
          <p:nvPr/>
        </p:nvSpPr>
        <p:spPr>
          <a:xfrm>
            <a:off x="7040880" y="3264408"/>
            <a:ext cx="2468880" cy="310896"/>
          </a:xfrm>
          <a:prstGeom prst="rect">
            <a:avLst/>
          </a:prstGeom>
          <a:noFill/>
          <a:ln/>
        </p:spPr>
        <p:txBody>
          <a:bodyPr wrap="square" rtlCol="0" anchor="ctr"/>
          <a:lstStyle/>
          <a:p>
            <a:pPr indent="0" marL="0">
              <a:buNone/>
            </a:pPr>
            <a:r>
              <a:rPr lang="en-US" sz="1100" dirty="0">
                <a:solidFill>
                  <a:srgbClr val="2C2C2C"/>
                </a:solidFill>
              </a:rPr>
              <a:t>Gaspillage</a:t>
            </a:r>
            <a:endParaRPr lang="en-US" sz="1100" dirty="0"/>
          </a:p>
        </p:txBody>
      </p:sp>
      <p:sp>
        <p:nvSpPr>
          <p:cNvPr id="32" name="Text 29"/>
          <p:cNvSpPr/>
          <p:nvPr/>
        </p:nvSpPr>
        <p:spPr>
          <a:xfrm>
            <a:off x="822960" y="3886200"/>
            <a:ext cx="10543032" cy="2194560"/>
          </a:xfrm>
          <a:prstGeom prst="rect">
            <a:avLst/>
          </a:prstGeom>
          <a:noFill/>
          <a:ln/>
        </p:spPr>
        <p:txBody>
          <a:bodyPr wrap="square" rtlCol="0" anchor="t">
            <a:normAutofit/>
          </a:bodyPr>
          <a:lstStyle/>
          <a:p>
            <a:pPr indent="0" marL="0">
              <a:spcAft>
                <a:spcPts val="200"/>
              </a:spcAft>
              <a:buNone/>
            </a:pPr>
            <a:r>
              <a:rPr lang="en-US" sz="1300" b="1" dirty="0">
                <a:solidFill>
                  <a:srgbClr val="C74E17"/>
                </a:solidFill>
              </a:rPr>
              <a:t>Goulot d'étranglement</a:t>
            </a:r>
            <a:endParaRPr lang="en-US" sz="1300" dirty="0"/>
          </a:p>
          <a:p>
            <a:pPr indent="0" marL="0">
              <a:spcAft>
                <a:spcPts val="1000"/>
              </a:spcAft>
              <a:buNone/>
            </a:pPr>
            <a:r>
              <a:rPr lang="en-US" sz="1200" dirty="0">
                <a:solidFill>
                  <a:srgbClr val="2C2C2C"/>
                </a:solidFill>
              </a:rPr>
              <a:t>La saisie papier puis sa retranscription par email : deux manipulations pour la meme information, dependantes d'une seule personne.</a:t>
            </a:r>
            <a:endParaRPr lang="en-US" sz="1300" dirty="0"/>
          </a:p>
          <a:p>
            <a:pPr indent="0" marL="0">
              <a:spcAft>
                <a:spcPts val="200"/>
              </a:spcAft>
              <a:buNone/>
            </a:pPr>
            <a:r>
              <a:rPr lang="en-US" sz="1300" b="1" dirty="0">
                <a:solidFill>
                  <a:srgbClr val="C74E17"/>
                </a:solidFill>
              </a:rPr>
              <a:t>Délai vs temps utile</a:t>
            </a:r>
            <a:endParaRPr lang="en-US" sz="1300" dirty="0"/>
          </a:p>
          <a:p>
            <a:pPr indent="0" marL="0">
              <a:buNone/>
            </a:pPr>
            <a:r>
              <a:rPr lang="en-US" sz="1200" dirty="0">
                <a:solidFill>
                  <a:srgbClr val="2C2C2C"/>
                </a:solidFill>
              </a:rPr>
              <a:t>Environ 3 h entre l'arrivee du camion et le stock a jour, dont seulement 35 minutes de travail reellement utile.</a:t>
            </a:r>
            <a:endParaRPr lang="en-US" sz="1300" dirty="0"/>
          </a:p>
        </p:txBody>
      </p:sp>
      <p:sp>
        <p:nvSpPr>
          <p:cNvPr id="33" name="Shape 30"/>
          <p:cNvSpPr/>
          <p:nvPr/>
        </p:nvSpPr>
        <p:spPr>
          <a:xfrm>
            <a:off x="365760" y="6519672"/>
            <a:ext cx="128016" cy="128016"/>
          </a:xfrm>
          <a:prstGeom prst="rect">
            <a:avLst/>
          </a:prstGeom>
          <a:solidFill>
            <a:srgbClr val="F06020"/>
          </a:solidFill>
          <a:ln/>
        </p:spPr>
      </p:sp>
      <p:sp>
        <p:nvSpPr>
          <p:cNvPr id="34" name="Text 31"/>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35" name="Text 32"/>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Contexte &amp; périmètre</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5545836"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5545836" cy="457200"/>
          </a:xfrm>
          <a:prstGeom prst="rect">
            <a:avLst/>
          </a:prstGeom>
          <a:solidFill>
            <a:srgbClr val="F06020"/>
          </a:solidFill>
          <a:ln/>
        </p:spPr>
      </p:sp>
      <p:sp>
        <p:nvSpPr>
          <p:cNvPr id="9" name="Text 6"/>
          <p:cNvSpPr/>
          <p:nvPr/>
        </p:nvSpPr>
        <p:spPr>
          <a:xfrm>
            <a:off x="548640" y="1005840"/>
            <a:ext cx="5180076" cy="457200"/>
          </a:xfrm>
          <a:prstGeom prst="rect">
            <a:avLst/>
          </a:prstGeom>
          <a:noFill/>
          <a:ln/>
        </p:spPr>
        <p:txBody>
          <a:bodyPr wrap="square" rtlCol="0" anchor="ctr"/>
          <a:lstStyle/>
          <a:p>
            <a:pPr indent="0" marL="0">
              <a:buNone/>
            </a:pPr>
            <a:r>
              <a:rPr lang="en-US" sz="1400" b="1" dirty="0">
                <a:solidFill>
                  <a:srgbClr val="FFFFFF"/>
                </a:solidFill>
              </a:rPr>
              <a:t>Contexte</a:t>
            </a:r>
            <a:endParaRPr lang="en-US" sz="1400" dirty="0"/>
          </a:p>
        </p:txBody>
      </p:sp>
      <p:sp>
        <p:nvSpPr>
          <p:cNvPr id="10" name="Text 7"/>
          <p:cNvSpPr/>
          <p:nvPr/>
        </p:nvSpPr>
        <p:spPr>
          <a:xfrm>
            <a:off x="594360" y="1600200"/>
            <a:ext cx="5088636" cy="4617720"/>
          </a:xfrm>
          <a:prstGeom prst="rect">
            <a:avLst/>
          </a:prstGeom>
          <a:noFill/>
          <a:ln/>
        </p:spPr>
        <p:txBody>
          <a:bodyPr wrap="square" rtlCol="0" anchor="t">
            <a:normAutofit/>
          </a:bodyPr>
          <a:lstStyle/>
          <a:p>
            <a:pPr indent="0" marL="0">
              <a:spcAft>
                <a:spcPts val="600"/>
              </a:spcAft>
              <a:buNone/>
            </a:pPr>
            <a:r>
              <a:rPr lang="en-US" sz="1200" dirty="0">
                <a:solidFill>
                  <a:srgbClr val="2C2C2C"/>
                </a:solidFill>
              </a:rPr>
              <a:t>Boulangerie artisanale 6 sites. Objectif : centraliser commandes, stock et caisse, avec un agent IA d'assistance a la saisie et a la prevision des besoins.</a:t>
            </a:r>
            <a:endParaRPr lang="en-US" sz="1200" dirty="0"/>
          </a:p>
        </p:txBody>
      </p:sp>
      <p:sp>
        <p:nvSpPr>
          <p:cNvPr id="11" name="Shape 8"/>
          <p:cNvSpPr/>
          <p:nvPr/>
        </p:nvSpPr>
        <p:spPr>
          <a:xfrm>
            <a:off x="6277356" y="1005840"/>
            <a:ext cx="5545836" cy="5349240"/>
          </a:xfrm>
          <a:prstGeom prst="roundRect">
            <a:avLst/>
          </a:prstGeom>
          <a:solidFill>
            <a:srgbClr val="FDECE0"/>
          </a:solidFill>
          <a:ln w="12700">
            <a:solidFill>
              <a:srgbClr val="F06020"/>
            </a:solidFill>
            <a:prstDash val="solid"/>
          </a:ln>
        </p:spPr>
      </p:sp>
      <p:sp>
        <p:nvSpPr>
          <p:cNvPr id="12" name="Shape 9"/>
          <p:cNvSpPr/>
          <p:nvPr/>
        </p:nvSpPr>
        <p:spPr>
          <a:xfrm>
            <a:off x="6277356" y="1005840"/>
            <a:ext cx="5545836" cy="457200"/>
          </a:xfrm>
          <a:prstGeom prst="rect">
            <a:avLst/>
          </a:prstGeom>
          <a:solidFill>
            <a:srgbClr val="F06020"/>
          </a:solidFill>
          <a:ln/>
        </p:spPr>
      </p:sp>
      <p:sp>
        <p:nvSpPr>
          <p:cNvPr id="13" name="Text 10"/>
          <p:cNvSpPr/>
          <p:nvPr/>
        </p:nvSpPr>
        <p:spPr>
          <a:xfrm>
            <a:off x="6460236" y="1005840"/>
            <a:ext cx="5180076" cy="457200"/>
          </a:xfrm>
          <a:prstGeom prst="rect">
            <a:avLst/>
          </a:prstGeom>
          <a:noFill/>
          <a:ln/>
        </p:spPr>
        <p:txBody>
          <a:bodyPr wrap="square" rtlCol="0" anchor="ctr"/>
          <a:lstStyle/>
          <a:p>
            <a:pPr indent="0" marL="0">
              <a:buNone/>
            </a:pPr>
            <a:r>
              <a:rPr lang="en-US" sz="1400" b="1" dirty="0">
                <a:solidFill>
                  <a:srgbClr val="FFFFFF"/>
                </a:solidFill>
              </a:rPr>
              <a:t>Périmètre fonctionnel</a:t>
            </a:r>
            <a:endParaRPr lang="en-US" sz="1400" dirty="0"/>
          </a:p>
        </p:txBody>
      </p:sp>
      <p:sp>
        <p:nvSpPr>
          <p:cNvPr id="14" name="Text 11"/>
          <p:cNvSpPr/>
          <p:nvPr/>
        </p:nvSpPr>
        <p:spPr>
          <a:xfrm>
            <a:off x="6505956" y="1600200"/>
            <a:ext cx="5088636" cy="4617720"/>
          </a:xfrm>
          <a:prstGeom prst="rect">
            <a:avLst/>
          </a:prstGeom>
          <a:noFill/>
          <a:ln/>
        </p:spPr>
        <p:txBody>
          <a:bodyPr wrap="square" rtlCol="0" anchor="t">
            <a:normAutofit/>
          </a:bodyPr>
          <a:lstStyle/>
          <a:p>
            <a:pPr indent="0" marL="0">
              <a:spcAft>
                <a:spcPts val="600"/>
              </a:spcAft>
              <a:buNone/>
            </a:pPr>
            <a:r>
              <a:rPr lang="en-US" sz="1200" dirty="0">
                <a:solidFill>
                  <a:srgbClr val="2C2C2C"/>
                </a:solidFill>
              </a:rPr>
              <a:t>Application web et mobile multi-sites : reception des livraisons, suivi de stock temps reel, export comptable, tableau de bord dirigeant, agent IA de prevision.</a:t>
            </a:r>
            <a:endParaRPr lang="en-US" sz="1200" dirty="0"/>
          </a:p>
        </p:txBody>
      </p:sp>
      <p:sp>
        <p:nvSpPr>
          <p:cNvPr id="15" name="Shape 12"/>
          <p:cNvSpPr/>
          <p:nvPr/>
        </p:nvSpPr>
        <p:spPr>
          <a:xfrm>
            <a:off x="365760" y="6519672"/>
            <a:ext cx="128016" cy="128016"/>
          </a:xfrm>
          <a:prstGeom prst="rect">
            <a:avLst/>
          </a:prstGeom>
          <a:solidFill>
            <a:srgbClr val="F06020"/>
          </a:solidFill>
          <a:ln/>
        </p:spPr>
      </p:sp>
      <p:sp>
        <p:nvSpPr>
          <p:cNvPr id="16" name="Text 13"/>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7" name="Text 14"/>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Tâches à automatiser</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buNone/>
            </a:pPr>
            <a:r>
              <a:rPr lang="en-US" sz="1400" b="1" dirty="0">
                <a:solidFill>
                  <a:srgbClr val="F06020"/>
                </a:solidFill>
              </a:rPr>
              <a:t>▸  </a:t>
            </a:r>
            <a:pPr indent="0" marL="0">
              <a:buNone/>
            </a:pPr>
            <a:r>
              <a:rPr lang="en-US" sz="1400" b="1" dirty="0">
                <a:solidFill>
                  <a:srgbClr val="2C2C2C"/>
                </a:solidFill>
              </a:rPr>
              <a:t>Saisie et centralisation des commandes clients</a:t>
            </a:r>
            <a:pPr indent="0" marL="0">
              <a:spcAft>
                <a:spcPts val="800"/>
              </a:spcAft>
              <a:buNone/>
            </a:pPr>
            <a:r>
              <a:rPr lang="en-US" sz="1400" dirty="0">
                <a:solidFill>
                  <a:srgbClr val="2C2C2C"/>
                </a:solidFill>
              </a:rPr>
              <a:t> — quotidienne · priorité haute</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Reception des livraisons et rapprochement des bons</a:t>
            </a:r>
            <a:pPr indent="0" marL="0">
              <a:spcAft>
                <a:spcPts val="800"/>
              </a:spcAft>
              <a:buNone/>
            </a:pPr>
            <a:r>
              <a:rPr lang="en-US" sz="1400" dirty="0">
                <a:solidFill>
                  <a:srgbClr val="2C2C2C"/>
                </a:solidFill>
              </a:rPr>
              <a:t> — quotidienne · priorité haute</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Suivi de stock et alertes de rupture</a:t>
            </a:r>
            <a:pPr indent="0" marL="0">
              <a:spcAft>
                <a:spcPts val="800"/>
              </a:spcAft>
              <a:buNone/>
            </a:pPr>
            <a:r>
              <a:rPr lang="en-US" sz="1400" dirty="0">
                <a:solidFill>
                  <a:srgbClr val="2C2C2C"/>
                </a:solidFill>
              </a:rPr>
              <a:t> — temps reel · priorité haute</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Prevision des besoins par site</a:t>
            </a:r>
            <a:pPr indent="0" marL="0">
              <a:spcAft>
                <a:spcPts val="800"/>
              </a:spcAft>
              <a:buNone/>
            </a:pPr>
            <a:r>
              <a:rPr lang="en-US" sz="1400" dirty="0">
                <a:solidFill>
                  <a:srgbClr val="2C2C2C"/>
                </a:solidFill>
              </a:rPr>
              <a:t> — hebdomadaire · priorité moyenne</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Export comptable de la caisse</a:t>
            </a:r>
            <a:pPr indent="0" marL="0">
              <a:spcAft>
                <a:spcPts val="800"/>
              </a:spcAft>
              <a:buNone/>
            </a:pPr>
            <a:r>
              <a:rPr lang="en-US" sz="1400" dirty="0">
                <a:solidFill>
                  <a:srgbClr val="2C2C2C"/>
                </a:solidFill>
              </a:rPr>
              <a:t> — mensuelle · priorité moyenne</a:t>
            </a:r>
            <a:endParaRPr lang="en-US" sz="14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Cas d'usage agent IA</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buNone/>
            </a:pPr>
            <a:r>
              <a:rPr lang="en-US" sz="1400" b="1" dirty="0">
                <a:solidFill>
                  <a:srgbClr val="F06020"/>
                </a:solidFill>
              </a:rPr>
              <a:t>▸  </a:t>
            </a:r>
            <a:pPr indent="0" marL="0">
              <a:buNone/>
            </a:pPr>
            <a:r>
              <a:rPr lang="en-US" sz="1400" b="1" dirty="0">
                <a:solidFill>
                  <a:srgbClr val="2C2C2C"/>
                </a:solidFill>
              </a:rPr>
              <a:t>Reception livraison</a:t>
            </a:r>
            <a:pPr indent="0" marL="0">
              <a:spcAft>
                <a:spcPts val="800"/>
              </a:spcAft>
              <a:buNone/>
            </a:pPr>
            <a:r>
              <a:rPr lang="en-US" sz="1400" dirty="0">
                <a:solidFill>
                  <a:srgbClr val="2C2C2C"/>
                </a:solidFill>
              </a:rPr>
              <a:t> : L'agent lit le bon de livraison, rapproche les quantites commandees et signale les ecarts</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Prise de commande</a:t>
            </a:r>
            <a:pPr indent="0" marL="0">
              <a:spcAft>
                <a:spcPts val="800"/>
              </a:spcAft>
              <a:buNone/>
            </a:pPr>
            <a:r>
              <a:rPr lang="en-US" sz="1400" dirty="0">
                <a:solidFill>
                  <a:srgbClr val="2C2C2C"/>
                </a:solidFill>
              </a:rPr>
              <a:t> : L'agent propose les quantites habituelles par client et detecte les anomalies</a:t>
            </a:r>
            <a:endParaRPr lang="en-US" sz="1400" dirty="0"/>
          </a:p>
          <a:p>
            <a:pPr indent="0" marL="0">
              <a:buNone/>
            </a:pPr>
            <a:r>
              <a:rPr lang="en-US" sz="1400" b="1" dirty="0">
                <a:solidFill>
                  <a:srgbClr val="F06020"/>
                </a:solidFill>
              </a:rPr>
              <a:t>▸  </a:t>
            </a:r>
            <a:pPr indent="0" marL="0">
              <a:buNone/>
            </a:pPr>
            <a:r>
              <a:rPr lang="en-US" sz="1400" b="1" dirty="0">
                <a:solidFill>
                  <a:srgbClr val="2C2C2C"/>
                </a:solidFill>
              </a:rPr>
              <a:t>Prevision de production</a:t>
            </a:r>
            <a:pPr indent="0" marL="0">
              <a:spcAft>
                <a:spcPts val="800"/>
              </a:spcAft>
              <a:buNone/>
            </a:pPr>
            <a:r>
              <a:rPr lang="en-US" sz="1400" dirty="0">
                <a:solidFill>
                  <a:srgbClr val="2C2C2C"/>
                </a:solidFill>
              </a:rPr>
              <a:t> : L'agent anticipe les besoins selon l'historique et la saisonnalite</a:t>
            </a:r>
            <a:endParaRPr lang="en-US" sz="14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Automatisabilité des tâches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Shape 6"/>
          <p:cNvSpPr/>
          <p:nvPr/>
        </p:nvSpPr>
        <p:spPr>
          <a:xfrm>
            <a:off x="5577840" y="1417320"/>
            <a:ext cx="1828800" cy="1280160"/>
          </a:xfrm>
          <a:prstGeom prst="rect">
            <a:avLst/>
          </a:prstGeom>
          <a:solidFill>
            <a:srgbClr val="FBE7DA"/>
          </a:solidFill>
          <a:ln/>
        </p:spPr>
      </p:sp>
      <p:sp>
        <p:nvSpPr>
          <p:cNvPr id="10" name="Shape 7"/>
          <p:cNvSpPr/>
          <p:nvPr/>
        </p:nvSpPr>
        <p:spPr>
          <a:xfrm>
            <a:off x="1920240" y="1417320"/>
            <a:ext cx="0" cy="3840480"/>
          </a:xfrm>
          <a:prstGeom prst="line">
            <a:avLst/>
          </a:prstGeom>
          <a:noFill/>
          <a:ln w="12700">
            <a:solidFill>
              <a:srgbClr val="E5E7EB"/>
            </a:solidFill>
            <a:prstDash val="solid"/>
          </a:ln>
        </p:spPr>
      </p:sp>
      <p:sp>
        <p:nvSpPr>
          <p:cNvPr id="11" name="Shape 8"/>
          <p:cNvSpPr/>
          <p:nvPr/>
        </p:nvSpPr>
        <p:spPr>
          <a:xfrm>
            <a:off x="1920240" y="1417320"/>
            <a:ext cx="5486400" cy="0"/>
          </a:xfrm>
          <a:prstGeom prst="line">
            <a:avLst/>
          </a:prstGeom>
          <a:noFill/>
          <a:ln w="12700">
            <a:solidFill>
              <a:srgbClr val="E5E7EB"/>
            </a:solidFill>
            <a:prstDash val="solid"/>
          </a:ln>
        </p:spPr>
      </p:sp>
      <p:sp>
        <p:nvSpPr>
          <p:cNvPr id="12" name="Shape 9"/>
          <p:cNvSpPr/>
          <p:nvPr/>
        </p:nvSpPr>
        <p:spPr>
          <a:xfrm>
            <a:off x="3749040" y="1417320"/>
            <a:ext cx="0" cy="3840480"/>
          </a:xfrm>
          <a:prstGeom prst="line">
            <a:avLst/>
          </a:prstGeom>
          <a:noFill/>
          <a:ln w="12700">
            <a:solidFill>
              <a:srgbClr val="E5E7EB"/>
            </a:solidFill>
            <a:prstDash val="solid"/>
          </a:ln>
        </p:spPr>
      </p:sp>
      <p:sp>
        <p:nvSpPr>
          <p:cNvPr id="13" name="Shape 10"/>
          <p:cNvSpPr/>
          <p:nvPr/>
        </p:nvSpPr>
        <p:spPr>
          <a:xfrm>
            <a:off x="1920240" y="2697480"/>
            <a:ext cx="5486400" cy="0"/>
          </a:xfrm>
          <a:prstGeom prst="line">
            <a:avLst/>
          </a:prstGeom>
          <a:noFill/>
          <a:ln w="12700">
            <a:solidFill>
              <a:srgbClr val="E5E7EB"/>
            </a:solidFill>
            <a:prstDash val="solid"/>
          </a:ln>
        </p:spPr>
      </p:sp>
      <p:sp>
        <p:nvSpPr>
          <p:cNvPr id="14" name="Shape 11"/>
          <p:cNvSpPr/>
          <p:nvPr/>
        </p:nvSpPr>
        <p:spPr>
          <a:xfrm>
            <a:off x="5577840" y="1417320"/>
            <a:ext cx="0" cy="3840480"/>
          </a:xfrm>
          <a:prstGeom prst="line">
            <a:avLst/>
          </a:prstGeom>
          <a:noFill/>
          <a:ln w="12700">
            <a:solidFill>
              <a:srgbClr val="E5E7EB"/>
            </a:solidFill>
            <a:prstDash val="solid"/>
          </a:ln>
        </p:spPr>
      </p:sp>
      <p:sp>
        <p:nvSpPr>
          <p:cNvPr id="15" name="Shape 12"/>
          <p:cNvSpPr/>
          <p:nvPr/>
        </p:nvSpPr>
        <p:spPr>
          <a:xfrm>
            <a:off x="1920240" y="3977640"/>
            <a:ext cx="5486400" cy="0"/>
          </a:xfrm>
          <a:prstGeom prst="line">
            <a:avLst/>
          </a:prstGeom>
          <a:noFill/>
          <a:ln w="12700">
            <a:solidFill>
              <a:srgbClr val="E5E7EB"/>
            </a:solidFill>
            <a:prstDash val="solid"/>
          </a:ln>
        </p:spPr>
      </p:sp>
      <p:sp>
        <p:nvSpPr>
          <p:cNvPr id="16" name="Shape 13"/>
          <p:cNvSpPr/>
          <p:nvPr/>
        </p:nvSpPr>
        <p:spPr>
          <a:xfrm>
            <a:off x="7406640" y="1417320"/>
            <a:ext cx="0" cy="3840480"/>
          </a:xfrm>
          <a:prstGeom prst="line">
            <a:avLst/>
          </a:prstGeom>
          <a:noFill/>
          <a:ln w="12700">
            <a:solidFill>
              <a:srgbClr val="E5E7EB"/>
            </a:solidFill>
            <a:prstDash val="solid"/>
          </a:ln>
        </p:spPr>
      </p:sp>
      <p:sp>
        <p:nvSpPr>
          <p:cNvPr id="17" name="Shape 14"/>
          <p:cNvSpPr/>
          <p:nvPr/>
        </p:nvSpPr>
        <p:spPr>
          <a:xfrm>
            <a:off x="1920240" y="5257800"/>
            <a:ext cx="5486400" cy="0"/>
          </a:xfrm>
          <a:prstGeom prst="line">
            <a:avLst/>
          </a:prstGeom>
          <a:noFill/>
          <a:ln w="12700">
            <a:solidFill>
              <a:srgbClr val="E5E7EB"/>
            </a:solidFill>
            <a:prstDash val="solid"/>
          </a:ln>
        </p:spPr>
      </p:sp>
      <p:sp>
        <p:nvSpPr>
          <p:cNvPr id="18" name="Text 15"/>
          <p:cNvSpPr/>
          <p:nvPr/>
        </p:nvSpPr>
        <p:spPr>
          <a:xfrm>
            <a:off x="5577840" y="1435608"/>
            <a:ext cx="1828800" cy="228600"/>
          </a:xfrm>
          <a:prstGeom prst="rect">
            <a:avLst/>
          </a:prstGeom>
          <a:noFill/>
          <a:ln/>
        </p:spPr>
        <p:txBody>
          <a:bodyPr wrap="square" rtlCol="0" anchor="ctr"/>
          <a:lstStyle/>
          <a:p>
            <a:pPr algn="ctr" indent="0" marL="0">
              <a:buNone/>
            </a:pPr>
            <a:r>
              <a:rPr lang="en-US" sz="800" i="1" dirty="0">
                <a:solidFill>
                  <a:srgbClr val="C74E17"/>
                </a:solidFill>
              </a:rPr>
              <a:t>Quick wins</a:t>
            </a:r>
            <a:endParaRPr lang="en-US" sz="800" dirty="0"/>
          </a:p>
        </p:txBody>
      </p:sp>
      <p:sp>
        <p:nvSpPr>
          <p:cNvPr id="19" name="Text 16"/>
          <p:cNvSpPr/>
          <p:nvPr/>
        </p:nvSpPr>
        <p:spPr>
          <a:xfrm>
            <a:off x="1920240" y="5303520"/>
            <a:ext cx="5486400" cy="274320"/>
          </a:xfrm>
          <a:prstGeom prst="rect">
            <a:avLst/>
          </a:prstGeom>
          <a:noFill/>
          <a:ln/>
        </p:spPr>
        <p:txBody>
          <a:bodyPr wrap="square" rtlCol="0" anchor="ctr"/>
          <a:lstStyle/>
          <a:p>
            <a:pPr algn="ctr" indent="0" marL="0">
              <a:buNone/>
            </a:pPr>
            <a:r>
              <a:rPr lang="en-US" sz="1000" b="1" dirty="0">
                <a:solidFill>
                  <a:srgbClr val="6B7280"/>
                </a:solidFill>
              </a:rPr>
              <a:t>Standardisation →</a:t>
            </a:r>
            <a:endParaRPr lang="en-US" sz="1000" dirty="0"/>
          </a:p>
        </p:txBody>
      </p:sp>
      <p:sp>
        <p:nvSpPr>
          <p:cNvPr id="20" name="Text 17"/>
          <p:cNvSpPr/>
          <p:nvPr/>
        </p:nvSpPr>
        <p:spPr>
          <a:xfrm rot="16200000">
            <a:off x="502920" y="1417320"/>
            <a:ext cx="3840480" cy="274320"/>
          </a:xfrm>
          <a:prstGeom prst="rect">
            <a:avLst/>
          </a:prstGeom>
          <a:noFill/>
          <a:ln/>
        </p:spPr>
        <p:txBody>
          <a:bodyPr wrap="square" rtlCol="0" anchor="ctr"/>
          <a:lstStyle/>
          <a:p>
            <a:pPr algn="ctr" indent="0" marL="0">
              <a:buNone/>
            </a:pPr>
            <a:r>
              <a:rPr lang="en-US" sz="1000" b="1" dirty="0">
                <a:solidFill>
                  <a:srgbClr val="6B7280"/>
                </a:solidFill>
              </a:rPr>
              <a:t>Volume →</a:t>
            </a:r>
            <a:endParaRPr lang="en-US" sz="1000" dirty="0"/>
          </a:p>
        </p:txBody>
      </p:sp>
      <p:sp>
        <p:nvSpPr>
          <p:cNvPr id="21" name="Text 18"/>
          <p:cNvSpPr/>
          <p:nvPr/>
        </p:nvSpPr>
        <p:spPr>
          <a:xfrm>
            <a:off x="1920240" y="5513832"/>
            <a:ext cx="1828800" cy="201168"/>
          </a:xfrm>
          <a:prstGeom prst="rect">
            <a:avLst/>
          </a:prstGeom>
          <a:noFill/>
          <a:ln/>
        </p:spPr>
        <p:txBody>
          <a:bodyPr wrap="square" rtlCol="0" anchor="ctr"/>
          <a:lstStyle/>
          <a:p>
            <a:pPr algn="ctr" indent="0" marL="0">
              <a:buNone/>
            </a:pPr>
            <a:r>
              <a:rPr lang="en-US" sz="800" dirty="0">
                <a:solidFill>
                  <a:srgbClr val="6B7280"/>
                </a:solidFill>
              </a:rPr>
              <a:t>faible</a:t>
            </a:r>
            <a:endParaRPr lang="en-US" sz="800" dirty="0"/>
          </a:p>
        </p:txBody>
      </p:sp>
      <p:sp>
        <p:nvSpPr>
          <p:cNvPr id="22" name="Text 19"/>
          <p:cNvSpPr/>
          <p:nvPr/>
        </p:nvSpPr>
        <p:spPr>
          <a:xfrm>
            <a:off x="3749040" y="5513832"/>
            <a:ext cx="1828800" cy="201168"/>
          </a:xfrm>
          <a:prstGeom prst="rect">
            <a:avLst/>
          </a:prstGeom>
          <a:noFill/>
          <a:ln/>
        </p:spPr>
        <p:txBody>
          <a:bodyPr wrap="square" rtlCol="0" anchor="ctr"/>
          <a:lstStyle/>
          <a:p>
            <a:pPr algn="ctr" indent="0" marL="0">
              <a:buNone/>
            </a:pPr>
            <a:r>
              <a:rPr lang="en-US" sz="800" dirty="0">
                <a:solidFill>
                  <a:srgbClr val="6B7280"/>
                </a:solidFill>
              </a:rPr>
              <a:t>moyenne</a:t>
            </a:r>
            <a:endParaRPr lang="en-US" sz="800" dirty="0"/>
          </a:p>
        </p:txBody>
      </p:sp>
      <p:sp>
        <p:nvSpPr>
          <p:cNvPr id="23" name="Text 20"/>
          <p:cNvSpPr/>
          <p:nvPr/>
        </p:nvSpPr>
        <p:spPr>
          <a:xfrm>
            <a:off x="5577840" y="5513832"/>
            <a:ext cx="1828800" cy="201168"/>
          </a:xfrm>
          <a:prstGeom prst="rect">
            <a:avLst/>
          </a:prstGeom>
          <a:noFill/>
          <a:ln/>
        </p:spPr>
        <p:txBody>
          <a:bodyPr wrap="square" rtlCol="0" anchor="ctr"/>
          <a:lstStyle/>
          <a:p>
            <a:pPr algn="ctr" indent="0" marL="0">
              <a:buNone/>
            </a:pPr>
            <a:r>
              <a:rPr lang="en-US" sz="800" dirty="0">
                <a:solidFill>
                  <a:srgbClr val="6B7280"/>
                </a:solidFill>
              </a:rPr>
              <a:t>elevee</a:t>
            </a:r>
            <a:endParaRPr lang="en-US" sz="800" dirty="0"/>
          </a:p>
        </p:txBody>
      </p:sp>
      <p:sp>
        <p:nvSpPr>
          <p:cNvPr id="24" name="Text 21"/>
          <p:cNvSpPr/>
          <p:nvPr/>
        </p:nvSpPr>
        <p:spPr>
          <a:xfrm>
            <a:off x="1051560" y="1956816"/>
            <a:ext cx="777240" cy="201168"/>
          </a:xfrm>
          <a:prstGeom prst="rect">
            <a:avLst/>
          </a:prstGeom>
          <a:noFill/>
          <a:ln/>
        </p:spPr>
        <p:txBody>
          <a:bodyPr wrap="square" rtlCol="0" anchor="ctr"/>
          <a:lstStyle/>
          <a:p>
            <a:pPr algn="r" indent="0" marL="0">
              <a:buNone/>
            </a:pPr>
            <a:r>
              <a:rPr lang="en-US" sz="800" dirty="0">
                <a:solidFill>
                  <a:srgbClr val="6B7280"/>
                </a:solidFill>
              </a:rPr>
              <a:t>élevé</a:t>
            </a:r>
            <a:endParaRPr lang="en-US" sz="800" dirty="0"/>
          </a:p>
        </p:txBody>
      </p:sp>
      <p:sp>
        <p:nvSpPr>
          <p:cNvPr id="25" name="Text 22"/>
          <p:cNvSpPr/>
          <p:nvPr/>
        </p:nvSpPr>
        <p:spPr>
          <a:xfrm>
            <a:off x="1051560" y="3236976"/>
            <a:ext cx="777240" cy="201168"/>
          </a:xfrm>
          <a:prstGeom prst="rect">
            <a:avLst/>
          </a:prstGeom>
          <a:noFill/>
          <a:ln/>
        </p:spPr>
        <p:txBody>
          <a:bodyPr wrap="square" rtlCol="0" anchor="ctr"/>
          <a:lstStyle/>
          <a:p>
            <a:pPr algn="r" indent="0" marL="0">
              <a:buNone/>
            </a:pPr>
            <a:r>
              <a:rPr lang="en-US" sz="800" dirty="0">
                <a:solidFill>
                  <a:srgbClr val="6B7280"/>
                </a:solidFill>
              </a:rPr>
              <a:t>moyen</a:t>
            </a:r>
            <a:endParaRPr lang="en-US" sz="800" dirty="0"/>
          </a:p>
        </p:txBody>
      </p:sp>
      <p:sp>
        <p:nvSpPr>
          <p:cNvPr id="26" name="Text 23"/>
          <p:cNvSpPr/>
          <p:nvPr/>
        </p:nvSpPr>
        <p:spPr>
          <a:xfrm>
            <a:off x="1051560" y="4517136"/>
            <a:ext cx="777240" cy="201168"/>
          </a:xfrm>
          <a:prstGeom prst="rect">
            <a:avLst/>
          </a:prstGeom>
          <a:noFill/>
          <a:ln/>
        </p:spPr>
        <p:txBody>
          <a:bodyPr wrap="square" rtlCol="0" anchor="ctr"/>
          <a:lstStyle/>
          <a:p>
            <a:pPr algn="r" indent="0" marL="0">
              <a:buNone/>
            </a:pPr>
            <a:r>
              <a:rPr lang="en-US" sz="800" dirty="0">
                <a:solidFill>
                  <a:srgbClr val="6B7280"/>
                </a:solidFill>
              </a:rPr>
              <a:t>faible</a:t>
            </a:r>
            <a:endParaRPr lang="en-US" sz="800" dirty="0"/>
          </a:p>
        </p:txBody>
      </p:sp>
      <p:sp>
        <p:nvSpPr>
          <p:cNvPr id="27" name="Shape 24"/>
          <p:cNvSpPr/>
          <p:nvPr/>
        </p:nvSpPr>
        <p:spPr>
          <a:xfrm>
            <a:off x="5669280" y="1508760"/>
            <a:ext cx="1645920" cy="329184"/>
          </a:xfrm>
          <a:prstGeom prst="roundRect">
            <a:avLst>
              <a:gd name="adj" fmla="val 13889"/>
            </a:avLst>
          </a:prstGeom>
          <a:solidFill>
            <a:srgbClr val="F06020"/>
          </a:solidFill>
          <a:ln/>
        </p:spPr>
      </p:sp>
      <p:sp>
        <p:nvSpPr>
          <p:cNvPr id="28" name="Text 25"/>
          <p:cNvSpPr/>
          <p:nvPr/>
        </p:nvSpPr>
        <p:spPr>
          <a:xfrm>
            <a:off x="5715000" y="1508760"/>
            <a:ext cx="1554480" cy="329184"/>
          </a:xfrm>
          <a:prstGeom prst="rect">
            <a:avLst/>
          </a:prstGeom>
          <a:noFill/>
          <a:ln/>
        </p:spPr>
        <p:txBody>
          <a:bodyPr wrap="square" rtlCol="0" anchor="ctr"/>
          <a:lstStyle/>
          <a:p>
            <a:pPr algn="ctr" indent="0" marL="0">
              <a:buNone/>
            </a:pPr>
            <a:r>
              <a:rPr lang="en-US" sz="750" dirty="0">
                <a:solidFill>
                  <a:srgbClr val="FFFFFF"/>
                </a:solidFill>
              </a:rPr>
              <a:t>Saisie des commandes clie…</a:t>
            </a:r>
            <a:endParaRPr lang="en-US" sz="750" dirty="0"/>
          </a:p>
        </p:txBody>
      </p:sp>
      <p:sp>
        <p:nvSpPr>
          <p:cNvPr id="29" name="Shape 26"/>
          <p:cNvSpPr/>
          <p:nvPr/>
        </p:nvSpPr>
        <p:spPr>
          <a:xfrm>
            <a:off x="3840480" y="1508760"/>
            <a:ext cx="1645920" cy="329184"/>
          </a:xfrm>
          <a:prstGeom prst="roundRect">
            <a:avLst>
              <a:gd name="adj" fmla="val 13889"/>
            </a:avLst>
          </a:prstGeom>
          <a:solidFill>
            <a:srgbClr val="F2A03D"/>
          </a:solidFill>
          <a:ln/>
        </p:spPr>
      </p:sp>
      <p:sp>
        <p:nvSpPr>
          <p:cNvPr id="30" name="Text 27"/>
          <p:cNvSpPr/>
          <p:nvPr/>
        </p:nvSpPr>
        <p:spPr>
          <a:xfrm>
            <a:off x="3886200" y="1508760"/>
            <a:ext cx="1554480" cy="329184"/>
          </a:xfrm>
          <a:prstGeom prst="rect">
            <a:avLst/>
          </a:prstGeom>
          <a:noFill/>
          <a:ln/>
        </p:spPr>
        <p:txBody>
          <a:bodyPr wrap="square" rtlCol="0" anchor="ctr"/>
          <a:lstStyle/>
          <a:p>
            <a:pPr algn="ctr" indent="0" marL="0">
              <a:buNone/>
            </a:pPr>
            <a:r>
              <a:rPr lang="en-US" sz="750" dirty="0">
                <a:solidFill>
                  <a:srgbClr val="FFFFFF"/>
                </a:solidFill>
              </a:rPr>
              <a:t>Reception et rapprochemen…</a:t>
            </a:r>
            <a:endParaRPr lang="en-US" sz="750" dirty="0"/>
          </a:p>
        </p:txBody>
      </p:sp>
      <p:sp>
        <p:nvSpPr>
          <p:cNvPr id="31" name="Shape 28"/>
          <p:cNvSpPr/>
          <p:nvPr/>
        </p:nvSpPr>
        <p:spPr>
          <a:xfrm>
            <a:off x="5669280" y="1892808"/>
            <a:ext cx="1645920" cy="329184"/>
          </a:xfrm>
          <a:prstGeom prst="roundRect">
            <a:avLst>
              <a:gd name="adj" fmla="val 13889"/>
            </a:avLst>
          </a:prstGeom>
          <a:solidFill>
            <a:srgbClr val="F06020"/>
          </a:solidFill>
          <a:ln/>
        </p:spPr>
      </p:sp>
      <p:sp>
        <p:nvSpPr>
          <p:cNvPr id="32" name="Text 29"/>
          <p:cNvSpPr/>
          <p:nvPr/>
        </p:nvSpPr>
        <p:spPr>
          <a:xfrm>
            <a:off x="5715000" y="1892808"/>
            <a:ext cx="1554480" cy="329184"/>
          </a:xfrm>
          <a:prstGeom prst="rect">
            <a:avLst/>
          </a:prstGeom>
          <a:noFill/>
          <a:ln/>
        </p:spPr>
        <p:txBody>
          <a:bodyPr wrap="square" rtlCol="0" anchor="ctr"/>
          <a:lstStyle/>
          <a:p>
            <a:pPr algn="ctr" indent="0" marL="0">
              <a:buNone/>
            </a:pPr>
            <a:r>
              <a:rPr lang="en-US" sz="750" dirty="0">
                <a:solidFill>
                  <a:srgbClr val="FFFFFF"/>
                </a:solidFill>
              </a:rPr>
              <a:t>Suivi de stock et alertes</a:t>
            </a:r>
            <a:endParaRPr lang="en-US" sz="750" dirty="0"/>
          </a:p>
        </p:txBody>
      </p:sp>
      <p:sp>
        <p:nvSpPr>
          <p:cNvPr id="33" name="Shape 30"/>
          <p:cNvSpPr/>
          <p:nvPr/>
        </p:nvSpPr>
        <p:spPr>
          <a:xfrm>
            <a:off x="3840480" y="2788920"/>
            <a:ext cx="1645920" cy="329184"/>
          </a:xfrm>
          <a:prstGeom prst="roundRect">
            <a:avLst>
              <a:gd name="adj" fmla="val 13889"/>
            </a:avLst>
          </a:prstGeom>
          <a:solidFill>
            <a:srgbClr val="F2A03D"/>
          </a:solidFill>
          <a:ln/>
        </p:spPr>
      </p:sp>
      <p:sp>
        <p:nvSpPr>
          <p:cNvPr id="34" name="Text 31"/>
          <p:cNvSpPr/>
          <p:nvPr/>
        </p:nvSpPr>
        <p:spPr>
          <a:xfrm>
            <a:off x="3886200" y="2788920"/>
            <a:ext cx="1554480" cy="329184"/>
          </a:xfrm>
          <a:prstGeom prst="rect">
            <a:avLst/>
          </a:prstGeom>
          <a:noFill/>
          <a:ln/>
        </p:spPr>
        <p:txBody>
          <a:bodyPr wrap="square" rtlCol="0" anchor="ctr"/>
          <a:lstStyle/>
          <a:p>
            <a:pPr algn="ctr" indent="0" marL="0">
              <a:buNone/>
            </a:pPr>
            <a:r>
              <a:rPr lang="en-US" sz="750" dirty="0">
                <a:solidFill>
                  <a:srgbClr val="FFFFFF"/>
                </a:solidFill>
              </a:rPr>
              <a:t>Prevision des besoins</a:t>
            </a:r>
            <a:endParaRPr lang="en-US" sz="750" dirty="0"/>
          </a:p>
        </p:txBody>
      </p:sp>
      <p:sp>
        <p:nvSpPr>
          <p:cNvPr id="35" name="Shape 32"/>
          <p:cNvSpPr/>
          <p:nvPr/>
        </p:nvSpPr>
        <p:spPr>
          <a:xfrm>
            <a:off x="5669280" y="4069080"/>
            <a:ext cx="1645920" cy="329184"/>
          </a:xfrm>
          <a:prstGeom prst="roundRect">
            <a:avLst>
              <a:gd name="adj" fmla="val 13889"/>
            </a:avLst>
          </a:prstGeom>
          <a:solidFill>
            <a:srgbClr val="F06020"/>
          </a:solidFill>
          <a:ln/>
        </p:spPr>
      </p:sp>
      <p:sp>
        <p:nvSpPr>
          <p:cNvPr id="36" name="Text 33"/>
          <p:cNvSpPr/>
          <p:nvPr/>
        </p:nvSpPr>
        <p:spPr>
          <a:xfrm>
            <a:off x="5715000" y="4069080"/>
            <a:ext cx="1554480" cy="329184"/>
          </a:xfrm>
          <a:prstGeom prst="rect">
            <a:avLst/>
          </a:prstGeom>
          <a:noFill/>
          <a:ln/>
        </p:spPr>
        <p:txBody>
          <a:bodyPr wrap="square" rtlCol="0" anchor="ctr"/>
          <a:lstStyle/>
          <a:p>
            <a:pPr algn="ctr" indent="0" marL="0">
              <a:buNone/>
            </a:pPr>
            <a:r>
              <a:rPr lang="en-US" sz="750" dirty="0">
                <a:solidFill>
                  <a:srgbClr val="FFFFFF"/>
                </a:solidFill>
              </a:rPr>
              <a:t>Export comptable</a:t>
            </a:r>
            <a:endParaRPr lang="en-US" sz="750" dirty="0"/>
          </a:p>
        </p:txBody>
      </p:sp>
      <p:sp>
        <p:nvSpPr>
          <p:cNvPr id="37" name="Shape 34"/>
          <p:cNvSpPr/>
          <p:nvPr/>
        </p:nvSpPr>
        <p:spPr>
          <a:xfrm>
            <a:off x="2011680" y="4069080"/>
            <a:ext cx="1645920" cy="329184"/>
          </a:xfrm>
          <a:prstGeom prst="roundRect">
            <a:avLst>
              <a:gd name="adj" fmla="val 13889"/>
            </a:avLst>
          </a:prstGeom>
          <a:solidFill>
            <a:srgbClr val="3D9BE9"/>
          </a:solidFill>
          <a:ln/>
        </p:spPr>
      </p:sp>
      <p:sp>
        <p:nvSpPr>
          <p:cNvPr id="38" name="Text 35"/>
          <p:cNvSpPr/>
          <p:nvPr/>
        </p:nvSpPr>
        <p:spPr>
          <a:xfrm>
            <a:off x="2057400" y="4069080"/>
            <a:ext cx="1554480" cy="329184"/>
          </a:xfrm>
          <a:prstGeom prst="rect">
            <a:avLst/>
          </a:prstGeom>
          <a:noFill/>
          <a:ln/>
        </p:spPr>
        <p:txBody>
          <a:bodyPr wrap="square" rtlCol="0" anchor="ctr"/>
          <a:lstStyle/>
          <a:p>
            <a:pPr algn="ctr" indent="0" marL="0">
              <a:buNone/>
            </a:pPr>
            <a:r>
              <a:rPr lang="en-US" sz="750" dirty="0">
                <a:solidFill>
                  <a:srgbClr val="FFFFFF"/>
                </a:solidFill>
              </a:rPr>
              <a:t>Relation client sensible</a:t>
            </a:r>
            <a:endParaRPr lang="en-US" sz="750" dirty="0"/>
          </a:p>
        </p:txBody>
      </p:sp>
      <p:sp>
        <p:nvSpPr>
          <p:cNvPr id="39" name="Text 36"/>
          <p:cNvSpPr/>
          <p:nvPr/>
        </p:nvSpPr>
        <p:spPr>
          <a:xfrm>
            <a:off x="7772400" y="1371600"/>
            <a:ext cx="3931920" cy="274320"/>
          </a:xfrm>
          <a:prstGeom prst="rect">
            <a:avLst/>
          </a:prstGeom>
          <a:noFill/>
          <a:ln/>
        </p:spPr>
        <p:txBody>
          <a:bodyPr wrap="square" rtlCol="0" anchor="ctr"/>
          <a:lstStyle/>
          <a:p>
            <a:pPr indent="0" marL="0">
              <a:buNone/>
            </a:pPr>
            <a:r>
              <a:rPr lang="en-US" sz="1200" b="1" dirty="0">
                <a:solidFill>
                  <a:srgbClr val="C74E17"/>
                </a:solidFill>
              </a:rPr>
              <a:t>Mode recommandé</a:t>
            </a:r>
            <a:endParaRPr lang="en-US" sz="1200" dirty="0"/>
          </a:p>
        </p:txBody>
      </p:sp>
      <p:sp>
        <p:nvSpPr>
          <p:cNvPr id="40" name="Shape 37"/>
          <p:cNvSpPr/>
          <p:nvPr/>
        </p:nvSpPr>
        <p:spPr>
          <a:xfrm>
            <a:off x="7772400" y="1691640"/>
            <a:ext cx="256032" cy="256032"/>
          </a:xfrm>
          <a:prstGeom prst="roundRect">
            <a:avLst>
              <a:gd name="adj" fmla="val 14286"/>
            </a:avLst>
          </a:prstGeom>
          <a:solidFill>
            <a:srgbClr val="F06020"/>
          </a:solidFill>
          <a:ln/>
        </p:spPr>
      </p:sp>
      <p:sp>
        <p:nvSpPr>
          <p:cNvPr id="41" name="Text 38"/>
          <p:cNvSpPr/>
          <p:nvPr/>
        </p:nvSpPr>
        <p:spPr>
          <a:xfrm>
            <a:off x="8138160" y="1664208"/>
            <a:ext cx="3566160" cy="310896"/>
          </a:xfrm>
          <a:prstGeom prst="rect">
            <a:avLst/>
          </a:prstGeom>
          <a:noFill/>
          <a:ln/>
        </p:spPr>
        <p:txBody>
          <a:bodyPr wrap="square" rtlCol="0" anchor="ctr"/>
          <a:lstStyle/>
          <a:p>
            <a:pPr indent="0" marL="0">
              <a:buNone/>
            </a:pPr>
            <a:r>
              <a:rPr lang="en-US" sz="1100" dirty="0">
                <a:solidFill>
                  <a:srgbClr val="2C2C2C"/>
                </a:solidFill>
              </a:rPr>
              <a:t>Automatisable</a:t>
            </a:r>
            <a:endParaRPr lang="en-US" sz="1100" dirty="0"/>
          </a:p>
        </p:txBody>
      </p:sp>
      <p:sp>
        <p:nvSpPr>
          <p:cNvPr id="42" name="Shape 39"/>
          <p:cNvSpPr/>
          <p:nvPr/>
        </p:nvSpPr>
        <p:spPr>
          <a:xfrm>
            <a:off x="7772400" y="2057400"/>
            <a:ext cx="256032" cy="256032"/>
          </a:xfrm>
          <a:prstGeom prst="roundRect">
            <a:avLst>
              <a:gd name="adj" fmla="val 14286"/>
            </a:avLst>
          </a:prstGeom>
          <a:solidFill>
            <a:srgbClr val="F2A03D"/>
          </a:solidFill>
          <a:ln/>
        </p:spPr>
      </p:sp>
      <p:sp>
        <p:nvSpPr>
          <p:cNvPr id="43" name="Text 40"/>
          <p:cNvSpPr/>
          <p:nvPr/>
        </p:nvSpPr>
        <p:spPr>
          <a:xfrm>
            <a:off x="8138160" y="2029968"/>
            <a:ext cx="3566160" cy="310896"/>
          </a:xfrm>
          <a:prstGeom prst="rect">
            <a:avLst/>
          </a:prstGeom>
          <a:noFill/>
          <a:ln/>
        </p:spPr>
        <p:txBody>
          <a:bodyPr wrap="square" rtlCol="0" anchor="ctr"/>
          <a:lstStyle/>
          <a:p>
            <a:pPr indent="0" marL="0">
              <a:buNone/>
            </a:pPr>
            <a:r>
              <a:rPr lang="en-US" sz="1100" dirty="0">
                <a:solidFill>
                  <a:srgbClr val="2C2C2C"/>
                </a:solidFill>
              </a:rPr>
              <a:t>Assisté par IA</a:t>
            </a:r>
            <a:endParaRPr lang="en-US" sz="1100" dirty="0"/>
          </a:p>
        </p:txBody>
      </p:sp>
      <p:sp>
        <p:nvSpPr>
          <p:cNvPr id="44" name="Shape 41"/>
          <p:cNvSpPr/>
          <p:nvPr/>
        </p:nvSpPr>
        <p:spPr>
          <a:xfrm>
            <a:off x="7772400" y="2423160"/>
            <a:ext cx="256032" cy="256032"/>
          </a:xfrm>
          <a:prstGeom prst="roundRect">
            <a:avLst>
              <a:gd name="adj" fmla="val 14286"/>
            </a:avLst>
          </a:prstGeom>
          <a:solidFill>
            <a:srgbClr val="3D9BE9"/>
          </a:solidFill>
          <a:ln/>
        </p:spPr>
      </p:sp>
      <p:sp>
        <p:nvSpPr>
          <p:cNvPr id="45" name="Text 42"/>
          <p:cNvSpPr/>
          <p:nvPr/>
        </p:nvSpPr>
        <p:spPr>
          <a:xfrm>
            <a:off x="8138160" y="2395728"/>
            <a:ext cx="3566160" cy="310896"/>
          </a:xfrm>
          <a:prstGeom prst="rect">
            <a:avLst/>
          </a:prstGeom>
          <a:noFill/>
          <a:ln/>
        </p:spPr>
        <p:txBody>
          <a:bodyPr wrap="square" rtlCol="0" anchor="ctr"/>
          <a:lstStyle/>
          <a:p>
            <a:pPr indent="0" marL="0">
              <a:buNone/>
            </a:pPr>
            <a:r>
              <a:rPr lang="en-US" sz="1100" dirty="0">
                <a:solidFill>
                  <a:srgbClr val="2C2C2C"/>
                </a:solidFill>
              </a:rPr>
              <a:t>Humain dans la boucle</a:t>
            </a:r>
            <a:endParaRPr lang="en-US" sz="1100" dirty="0"/>
          </a:p>
        </p:txBody>
      </p:sp>
      <p:sp>
        <p:nvSpPr>
          <p:cNvPr id="46" name="Text 43"/>
          <p:cNvSpPr/>
          <p:nvPr/>
        </p:nvSpPr>
        <p:spPr>
          <a:xfrm>
            <a:off x="7772400" y="2971800"/>
            <a:ext cx="3977640" cy="3108960"/>
          </a:xfrm>
          <a:prstGeom prst="rect">
            <a:avLst/>
          </a:prstGeom>
          <a:noFill/>
          <a:ln/>
        </p:spPr>
        <p:txBody>
          <a:bodyPr wrap="square" rtlCol="0" anchor="t">
            <a:normAutofit/>
          </a:bodyPr>
          <a:lstStyle/>
          <a:p>
            <a:pPr indent="0" marL="0">
              <a:spcAft>
                <a:spcPts val="200"/>
              </a:spcAft>
              <a:buNone/>
            </a:pPr>
            <a:r>
              <a:rPr lang="en-US" sz="1200" b="1" dirty="0">
                <a:solidFill>
                  <a:srgbClr val="C74E17"/>
                </a:solidFill>
              </a:rPr>
              <a:t>Disponibilité des données</a:t>
            </a:r>
            <a:endParaRPr lang="en-US" sz="1200" dirty="0"/>
          </a:p>
          <a:p>
            <a:pPr indent="0" marL="0">
              <a:spcAft>
                <a:spcPts val="800"/>
              </a:spcAft>
              <a:buNone/>
            </a:pPr>
            <a:r>
              <a:rPr lang="en-US" sz="1100" dirty="0">
                <a:solidFill>
                  <a:srgbClr val="2C2C2C"/>
                </a:solidFill>
              </a:rPr>
              <a:t>L'historique de ventes existe mais reste disperse entre la caisse et le papier. Une consolidation est necessaire avant d'entrainer les previsions. Les donnees fournisseurs sont exploitables en l'etat.</a:t>
            </a:r>
            <a:endParaRPr lang="en-US" sz="1200" dirty="0"/>
          </a:p>
          <a:p>
            <a:pPr indent="0" marL="0">
              <a:spcAft>
                <a:spcPts val="200"/>
              </a:spcAft>
              <a:buNone/>
            </a:pPr>
            <a:r>
              <a:rPr lang="en-US" sz="1200" b="1" dirty="0">
                <a:solidFill>
                  <a:srgbClr val="C74E17"/>
                </a:solidFill>
              </a:rPr>
              <a:t>Par où commencer</a:t>
            </a:r>
            <a:endParaRPr lang="en-US" sz="1200" dirty="0"/>
          </a:p>
          <a:p>
            <a:pPr indent="0" marL="0">
              <a:spcAft>
                <a:spcPts val="200"/>
              </a:spcAft>
              <a:buNone/>
            </a:pPr>
            <a:r>
              <a:rPr lang="en-US" sz="1100" dirty="0">
                <a:solidFill>
                  <a:srgbClr val="2C2C2C"/>
                </a:solidFill>
              </a:rPr>
              <a:t>Commencer par la saisie des commandes et le suivi de stock : fort volume, tres standardises, regles claires. Gain immediat et risque faible.</a:t>
            </a:r>
            <a:endParaRPr lang="en-US" sz="1200" dirty="0"/>
          </a:p>
        </p:txBody>
      </p:sp>
      <p:sp>
        <p:nvSpPr>
          <p:cNvPr id="47" name="Shape 44"/>
          <p:cNvSpPr/>
          <p:nvPr/>
        </p:nvSpPr>
        <p:spPr>
          <a:xfrm>
            <a:off x="365760" y="6519672"/>
            <a:ext cx="128016" cy="128016"/>
          </a:xfrm>
          <a:prstGeom prst="rect">
            <a:avLst/>
          </a:prstGeom>
          <a:solidFill>
            <a:srgbClr val="F06020"/>
          </a:solidFill>
          <a:ln/>
        </p:spPr>
      </p:sp>
      <p:sp>
        <p:nvSpPr>
          <p:cNvPr id="48" name="Text 45"/>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49" name="Text 46"/>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Points de vue par rôle</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spcBef>
                <a:spcPts val="800"/>
              </a:spcBef>
              <a:spcAft>
                <a:spcPts val="300"/>
              </a:spcAft>
              <a:buNone/>
            </a:pPr>
            <a:r>
              <a:rPr lang="en-US" sz="1300" b="1" dirty="0">
                <a:solidFill>
                  <a:srgbClr val="C74E17"/>
                </a:solidFill>
              </a:rPr>
              <a:t>Dirigeant</a:t>
            </a:r>
            <a:endParaRPr lang="en-US" sz="1300" dirty="0"/>
          </a:p>
          <a:p>
            <a:pPr indent="0" marL="0">
              <a:spcAft>
                <a:spcPts val="300"/>
              </a:spcAft>
              <a:buNone/>
            </a:pPr>
            <a:r>
              <a:rPr lang="en-US" sz="1300" dirty="0">
                <a:solidFill>
                  <a:srgbClr val="2C2C2C"/>
                </a:solidFill>
              </a:rPr>
              <a:t>Veut de la visibilite temps reel sur les 6 sites et une reduction du gaspillage.</a:t>
            </a:r>
            <a:endParaRPr lang="en-US" sz="1300" dirty="0"/>
          </a:p>
          <a:p>
            <a:pPr indent="0" marL="0">
              <a:spcBef>
                <a:spcPts val="800"/>
              </a:spcBef>
              <a:spcAft>
                <a:spcPts val="300"/>
              </a:spcAft>
              <a:buNone/>
            </a:pPr>
            <a:r>
              <a:rPr lang="en-US" sz="1300" b="1" dirty="0">
                <a:solidFill>
                  <a:srgbClr val="C74E17"/>
                </a:solidFill>
              </a:rPr>
              <a:t>Responsable production</a:t>
            </a:r>
            <a:endParaRPr lang="en-US" sz="1300" dirty="0"/>
          </a:p>
          <a:p>
            <a:pPr indent="0" marL="0">
              <a:spcAft>
                <a:spcPts val="300"/>
              </a:spcAft>
              <a:buNone/>
            </a:pPr>
            <a:r>
              <a:rPr lang="en-US" sz="1300" dirty="0">
                <a:solidFill>
                  <a:srgbClr val="2C2C2C"/>
                </a:solidFill>
              </a:rPr>
              <a:t>Veut des previsions fiables pour ajuster les fournees et limiter les invendus.</a:t>
            </a:r>
            <a:endParaRPr lang="en-US" sz="1300" dirty="0"/>
          </a:p>
          <a:p>
            <a:pPr indent="0" marL="0">
              <a:spcBef>
                <a:spcPts val="800"/>
              </a:spcBef>
              <a:spcAft>
                <a:spcPts val="300"/>
              </a:spcAft>
              <a:buNone/>
            </a:pPr>
            <a:r>
              <a:rPr lang="en-US" sz="1300" b="1" dirty="0">
                <a:solidFill>
                  <a:srgbClr val="C74E17"/>
                </a:solidFill>
              </a:rPr>
              <a:t>Vendeuse</a:t>
            </a:r>
            <a:endParaRPr lang="en-US" sz="1300" dirty="0"/>
          </a:p>
          <a:p>
            <a:pPr indent="0" marL="0">
              <a:spcAft>
                <a:spcPts val="300"/>
              </a:spcAft>
              <a:buNone/>
            </a:pPr>
            <a:r>
              <a:rPr lang="en-US" sz="1300" dirty="0">
                <a:solidFill>
                  <a:srgbClr val="2C2C2C"/>
                </a:solidFill>
              </a:rPr>
              <a:t>Veut un outil simple</a:t>
            </a:r>
            <a:endParaRPr lang="en-US" sz="1300" dirty="0"/>
          </a:p>
          <a:p>
            <a:pPr indent="0" marL="0">
              <a:buNone/>
            </a:pPr>
            <a:r>
              <a:rPr lang="en-US" sz="1300" b="1" dirty="0">
                <a:solidFill>
                  <a:srgbClr val="F06020"/>
                </a:solidFill>
              </a:rPr>
              <a:t>▸  </a:t>
            </a:r>
            <a:pPr indent="0" marL="0">
              <a:spcAft>
                <a:spcPts val="300"/>
              </a:spcAft>
              <a:buNone/>
            </a:pPr>
            <a:r>
              <a:rPr lang="en-US" sz="1300" dirty="0">
                <a:solidFill>
                  <a:srgbClr val="2C2C2C"/>
                </a:solidFill>
              </a:rPr>
              <a:t>ecran tactile clair</a:t>
            </a:r>
            <a:endParaRPr lang="en-US" sz="1300" dirty="0"/>
          </a:p>
          <a:p>
            <a:pPr indent="0" marL="0">
              <a:buNone/>
            </a:pPr>
            <a:r>
              <a:rPr lang="en-US" sz="1300" b="1" dirty="0">
                <a:solidFill>
                  <a:srgbClr val="F06020"/>
                </a:solidFill>
              </a:rPr>
              <a:t>▸  </a:t>
            </a:r>
            <a:pPr indent="0" marL="0">
              <a:spcAft>
                <a:spcPts val="300"/>
              </a:spcAft>
              <a:buNone/>
            </a:pPr>
            <a:r>
              <a:rPr lang="en-US" sz="1300" dirty="0">
                <a:solidFill>
                  <a:srgbClr val="2C2C2C"/>
                </a:solidFill>
              </a:rPr>
              <a:t>recherche client instantanee</a:t>
            </a:r>
            <a:endParaRPr lang="en-US" sz="1300" dirty="0"/>
          </a:p>
          <a:p>
            <a:pPr indent="0" marL="0">
              <a:buNone/>
            </a:pPr>
            <a:r>
              <a:rPr lang="en-US" sz="1300" b="1" dirty="0">
                <a:solidFill>
                  <a:srgbClr val="F06020"/>
                </a:solidFill>
              </a:rPr>
              <a:t>▸  </a:t>
            </a:r>
            <a:pPr indent="0" marL="0">
              <a:spcAft>
                <a:spcPts val="300"/>
              </a:spcAft>
              <a:buNone/>
            </a:pPr>
            <a:r>
              <a:rPr lang="en-US" sz="1300" dirty="0">
                <a:solidFill>
                  <a:srgbClr val="2C2C2C"/>
                </a:solidFill>
              </a:rPr>
              <a:t>plus de ressaisie comptable.</a:t>
            </a:r>
            <a:endParaRPr lang="en-US" sz="13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Données &amp; intégrations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spcAft>
                <a:spcPts val="600"/>
              </a:spcAft>
              <a:buNone/>
            </a:pPr>
            <a:r>
              <a:rPr lang="en-US" sz="1400" dirty="0">
                <a:solidFill>
                  <a:srgbClr val="2C2C2C"/>
                </a:solidFill>
              </a:rPr>
              <a:t>Donnees : catalogue produits, historique des commandes, stock, ventes caisse. Integrations : logiciel de caisse (export CSV), comptabilite, fournisseurs.</a:t>
            </a:r>
            <a:endParaRPr lang="en-US" sz="14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Analyse A3 — État des lieux</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spcBef>
                <a:spcPts val="800"/>
              </a:spcBef>
              <a:spcAft>
                <a:spcPts val="300"/>
              </a:spcAft>
              <a:buNone/>
            </a:pPr>
            <a:r>
              <a:rPr lang="en-US" sz="1500" b="1" dirty="0">
                <a:solidFill>
                  <a:srgbClr val="C74E17"/>
                </a:solidFill>
              </a:rPr>
              <a:t>🧭  Boîte 1 · Contexte</a:t>
            </a:r>
            <a:endParaRPr lang="en-US" sz="1500" dirty="0"/>
          </a:p>
          <a:p>
            <a:pPr indent="0" marL="0">
              <a:spcAft>
                <a:spcPts val="600"/>
              </a:spcAft>
              <a:buNone/>
            </a:pPr>
            <a:r>
              <a:rPr lang="en-US" sz="1250" dirty="0">
                <a:solidFill>
                  <a:srgbClr val="2C2C2C"/>
                </a:solidFill>
              </a:rPr>
              <a:t>La boulangerie exploite 6 points de vente. La reception des livraisons, la gestion des stocks et la prise de commande reposent sur des carnets papier, une caisse ancienne sans export et des echanges par telephone, SMS et email. Le dirigeant constate une perte de temps quotidienne et un gaspillage de matiere premiere non mesure.</a:t>
            </a:r>
            <a:endParaRPr lang="en-US" sz="1500" dirty="0"/>
          </a:p>
          <a:p>
            <a:pPr indent="0" marL="0">
              <a:spcBef>
                <a:spcPts val="800"/>
              </a:spcBef>
              <a:spcAft>
                <a:spcPts val="300"/>
              </a:spcAft>
              <a:buNone/>
            </a:pPr>
            <a:r>
              <a:rPr lang="en-US" sz="1500" b="1" dirty="0">
                <a:solidFill>
                  <a:srgbClr val="C74E17"/>
                </a:solidFill>
              </a:rPr>
              <a:t>⚠️  Boîte 2 · Problème / état actuel</a:t>
            </a:r>
            <a:endParaRPr lang="en-US" sz="1500" dirty="0"/>
          </a:p>
          <a:p>
            <a:pPr indent="0" marL="0">
              <a:spcAft>
                <a:spcPts val="600"/>
              </a:spcAft>
              <a:buNone/>
            </a:pPr>
            <a:r>
              <a:rPr lang="en-US" sz="1250" dirty="0">
                <a:solidFill>
                  <a:srgbClr val="2C2C2C"/>
                </a:solidFill>
              </a:rPr>
              <a:t>Aujourd'hui la meme information est saisie plusieurs fois : (1) sur le bon de livraison papier ; (2) en caisse ; (3) retranscrite par email pour la comptabilite. Consequences : environ 3 h par jour et par site perdues, des ruptures d'ingredients recurrentes, et une dependance critique a une seule personne.</a:t>
            </a:r>
            <a:endParaRPr lang="en-US" sz="1500" dirty="0"/>
          </a:p>
          <a:p>
            <a:pPr indent="0" marL="0">
              <a:spcBef>
                <a:spcPts val="800"/>
              </a:spcBef>
              <a:spcAft>
                <a:spcPts val="300"/>
              </a:spcAft>
              <a:buNone/>
            </a:pPr>
            <a:r>
              <a:rPr lang="en-US" sz="1500" b="1" dirty="0">
                <a:solidFill>
                  <a:srgbClr val="C74E17"/>
                </a:solidFill>
              </a:rPr>
              <a:t>🎯  Boîte 3 · Objectif cible</a:t>
            </a:r>
            <a:endParaRPr lang="en-US" sz="1500" dirty="0"/>
          </a:p>
          <a:p>
            <a:pPr indent="0" marL="0">
              <a:spcAft>
                <a:spcPts val="600"/>
              </a:spcAft>
              <a:buNone/>
            </a:pPr>
            <a:r>
              <a:rPr lang="en-US" sz="1250" dirty="0">
                <a:solidFill>
                  <a:srgbClr val="2C2C2C"/>
                </a:solidFill>
              </a:rPr>
              <a:t>Diviser par 3 le temps de saisie et supprimer les ruptures d'ici 12 semaines, via un outil centralise commandes-stock-caisse assiste par un agent IA, sans recruter.</a:t>
            </a:r>
            <a:endParaRPr lang="en-US" sz="15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Contraintes &amp; risques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5545836"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5545836" cy="457200"/>
          </a:xfrm>
          <a:prstGeom prst="rect">
            <a:avLst/>
          </a:prstGeom>
          <a:solidFill>
            <a:srgbClr val="F06020"/>
          </a:solidFill>
          <a:ln/>
        </p:spPr>
      </p:sp>
      <p:sp>
        <p:nvSpPr>
          <p:cNvPr id="9" name="Text 6"/>
          <p:cNvSpPr/>
          <p:nvPr/>
        </p:nvSpPr>
        <p:spPr>
          <a:xfrm>
            <a:off x="548640" y="1005840"/>
            <a:ext cx="5180076" cy="457200"/>
          </a:xfrm>
          <a:prstGeom prst="rect">
            <a:avLst/>
          </a:prstGeom>
          <a:noFill/>
          <a:ln/>
        </p:spPr>
        <p:txBody>
          <a:bodyPr wrap="square" rtlCol="0" anchor="ctr"/>
          <a:lstStyle/>
          <a:p>
            <a:pPr indent="0" marL="0">
              <a:buNone/>
            </a:pPr>
            <a:r>
              <a:rPr lang="en-US" sz="1400" b="1" dirty="0">
                <a:solidFill>
                  <a:srgbClr val="FFFFFF"/>
                </a:solidFill>
              </a:rPr>
              <a:t>Contraintes</a:t>
            </a:r>
            <a:endParaRPr lang="en-US" sz="1400" dirty="0"/>
          </a:p>
        </p:txBody>
      </p:sp>
      <p:sp>
        <p:nvSpPr>
          <p:cNvPr id="10" name="Text 7"/>
          <p:cNvSpPr/>
          <p:nvPr/>
        </p:nvSpPr>
        <p:spPr>
          <a:xfrm>
            <a:off x="594360" y="1600200"/>
            <a:ext cx="5088636" cy="4617720"/>
          </a:xfrm>
          <a:prstGeom prst="rect">
            <a:avLst/>
          </a:prstGeom>
          <a:noFill/>
          <a:ln/>
        </p:spPr>
        <p:txBody>
          <a:bodyPr wrap="square" rtlCol="0" anchor="t">
            <a:normAutofit/>
          </a:bodyPr>
          <a:lstStyle/>
          <a:p>
            <a:pPr indent="0" marL="0">
              <a:buNone/>
            </a:pPr>
            <a:r>
              <a:rPr lang="en-US" sz="1300" b="1" dirty="0">
                <a:solidFill>
                  <a:srgbClr val="F06020"/>
                </a:solidFill>
              </a:rPr>
              <a:t>▸  </a:t>
            </a:r>
            <a:pPr indent="0" marL="0">
              <a:spcAft>
                <a:spcPts val="600"/>
              </a:spcAft>
              <a:buNone/>
            </a:pPr>
            <a:r>
              <a:rPr lang="en-US" sz="1300" dirty="0">
                <a:solidFill>
                  <a:srgbClr val="2C2C2C"/>
                </a:solidFill>
              </a:rPr>
              <a:t>formation du personnel indispensable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fonctionnement sans latence en heures de pointe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RGPD sur les donnees clients</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budget PME limite.</a:t>
            </a:r>
            <a:endParaRPr lang="en-US" sz="1300" dirty="0"/>
          </a:p>
        </p:txBody>
      </p:sp>
      <p:sp>
        <p:nvSpPr>
          <p:cNvPr id="11" name="Shape 8"/>
          <p:cNvSpPr/>
          <p:nvPr/>
        </p:nvSpPr>
        <p:spPr>
          <a:xfrm>
            <a:off x="6277356" y="1005840"/>
            <a:ext cx="5545836" cy="5349240"/>
          </a:xfrm>
          <a:prstGeom prst="roundRect">
            <a:avLst/>
          </a:prstGeom>
          <a:solidFill>
            <a:srgbClr val="FDECE0"/>
          </a:solidFill>
          <a:ln w="12700">
            <a:solidFill>
              <a:srgbClr val="F06020"/>
            </a:solidFill>
            <a:prstDash val="solid"/>
          </a:ln>
        </p:spPr>
      </p:sp>
      <p:sp>
        <p:nvSpPr>
          <p:cNvPr id="12" name="Shape 9"/>
          <p:cNvSpPr/>
          <p:nvPr/>
        </p:nvSpPr>
        <p:spPr>
          <a:xfrm>
            <a:off x="6277356" y="1005840"/>
            <a:ext cx="5545836" cy="457200"/>
          </a:xfrm>
          <a:prstGeom prst="rect">
            <a:avLst/>
          </a:prstGeom>
          <a:solidFill>
            <a:srgbClr val="F06020"/>
          </a:solidFill>
          <a:ln/>
        </p:spPr>
      </p:sp>
      <p:sp>
        <p:nvSpPr>
          <p:cNvPr id="13" name="Text 10"/>
          <p:cNvSpPr/>
          <p:nvPr/>
        </p:nvSpPr>
        <p:spPr>
          <a:xfrm>
            <a:off x="6460236" y="1005840"/>
            <a:ext cx="5180076" cy="457200"/>
          </a:xfrm>
          <a:prstGeom prst="rect">
            <a:avLst/>
          </a:prstGeom>
          <a:noFill/>
          <a:ln/>
        </p:spPr>
        <p:txBody>
          <a:bodyPr wrap="square" rtlCol="0" anchor="ctr"/>
          <a:lstStyle/>
          <a:p>
            <a:pPr indent="0" marL="0">
              <a:buNone/>
            </a:pPr>
            <a:r>
              <a:rPr lang="en-US" sz="1400" b="1" dirty="0">
                <a:solidFill>
                  <a:srgbClr val="FFFFFF"/>
                </a:solidFill>
              </a:rPr>
              <a:t>Risques</a:t>
            </a:r>
            <a:endParaRPr lang="en-US" sz="1400" dirty="0"/>
          </a:p>
        </p:txBody>
      </p:sp>
      <p:sp>
        <p:nvSpPr>
          <p:cNvPr id="14" name="Text 11"/>
          <p:cNvSpPr/>
          <p:nvPr/>
        </p:nvSpPr>
        <p:spPr>
          <a:xfrm>
            <a:off x="6505956" y="1600200"/>
            <a:ext cx="5088636" cy="4617720"/>
          </a:xfrm>
          <a:prstGeom prst="rect">
            <a:avLst/>
          </a:prstGeom>
          <a:noFill/>
          <a:ln/>
        </p:spPr>
        <p:txBody>
          <a:bodyPr wrap="square" rtlCol="0" anchor="t">
            <a:normAutofit/>
          </a:bodyPr>
          <a:lstStyle/>
          <a:p>
            <a:pPr indent="0" marL="0">
              <a:buNone/>
            </a:pPr>
            <a:r>
              <a:rPr lang="en-US" sz="1300" b="1" dirty="0">
                <a:solidFill>
                  <a:srgbClr val="F06020"/>
                </a:solidFill>
              </a:rPr>
              <a:t>▸  </a:t>
            </a:r>
            <a:pPr indent="0" marL="0">
              <a:spcAft>
                <a:spcPts val="600"/>
              </a:spcAft>
              <a:buNone/>
            </a:pPr>
            <a:r>
              <a:rPr lang="en-US" sz="1300" dirty="0">
                <a:solidFill>
                  <a:srgbClr val="2C2C2C"/>
                </a:solidFill>
              </a:rPr>
              <a:t>resistance au changement</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dependance a la connexion internet en boutique</a:t>
            </a:r>
            <a:endParaRPr lang="en-US" sz="1300" dirty="0"/>
          </a:p>
          <a:p>
            <a:pPr indent="0" marL="0">
              <a:buNone/>
            </a:pPr>
            <a:r>
              <a:rPr lang="en-US" sz="1300" b="1" dirty="0">
                <a:solidFill>
                  <a:srgbClr val="F06020"/>
                </a:solidFill>
              </a:rPr>
              <a:t>▸  </a:t>
            </a:r>
            <a:pPr indent="0" marL="0">
              <a:spcAft>
                <a:spcPts val="600"/>
              </a:spcAft>
              <a:buNone/>
            </a:pPr>
            <a:r>
              <a:rPr lang="en-US" sz="1300" dirty="0">
                <a:solidFill>
                  <a:srgbClr val="2C2C2C"/>
                </a:solidFill>
              </a:rPr>
              <a:t>adoption partielle par les equipes</a:t>
            </a:r>
            <a:endParaRPr lang="en-US" sz="1300" dirty="0"/>
          </a:p>
        </p:txBody>
      </p:sp>
      <p:sp>
        <p:nvSpPr>
          <p:cNvPr id="15" name="Shape 12"/>
          <p:cNvSpPr/>
          <p:nvPr/>
        </p:nvSpPr>
        <p:spPr>
          <a:xfrm>
            <a:off x="365760" y="6519672"/>
            <a:ext cx="128016" cy="128016"/>
          </a:xfrm>
          <a:prstGeom prst="rect">
            <a:avLst/>
          </a:prstGeom>
          <a:solidFill>
            <a:srgbClr val="F06020"/>
          </a:solidFill>
          <a:ln/>
        </p:spPr>
      </p:sp>
      <p:sp>
        <p:nvSpPr>
          <p:cNvPr id="16" name="Text 13"/>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7" name="Text 14"/>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Priorisation &amp; roadmap</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4800600" y="1188720"/>
            <a:ext cx="1828800" cy="228600"/>
          </a:xfrm>
          <a:prstGeom prst="rect">
            <a:avLst/>
          </a:prstGeom>
          <a:noFill/>
          <a:ln/>
        </p:spPr>
        <p:txBody>
          <a:bodyPr wrap="square" rtlCol="0" anchor="ctr"/>
          <a:lstStyle/>
          <a:p>
            <a:pPr algn="l" indent="0" marL="0">
              <a:buNone/>
            </a:pPr>
            <a:r>
              <a:rPr lang="en-US" sz="1000" b="1" i="1" dirty="0">
                <a:solidFill>
                  <a:srgbClr val="C74E17"/>
                </a:solidFill>
              </a:rPr>
              <a:t>Semaines</a:t>
            </a:r>
            <a:endParaRPr lang="en-US" sz="1000" dirty="0"/>
          </a:p>
        </p:txBody>
      </p:sp>
      <p:sp>
        <p:nvSpPr>
          <p:cNvPr id="10" name="Shape 7"/>
          <p:cNvSpPr/>
          <p:nvPr/>
        </p:nvSpPr>
        <p:spPr>
          <a:xfrm>
            <a:off x="4800600" y="1874520"/>
            <a:ext cx="0" cy="4069080"/>
          </a:xfrm>
          <a:prstGeom prst="line">
            <a:avLst/>
          </a:prstGeom>
          <a:noFill/>
          <a:ln w="12700">
            <a:solidFill>
              <a:srgbClr val="E5E7EB"/>
            </a:solidFill>
            <a:prstDash val="solid"/>
          </a:ln>
        </p:spPr>
      </p:sp>
      <p:sp>
        <p:nvSpPr>
          <p:cNvPr id="11" name="Shape 8"/>
          <p:cNvSpPr/>
          <p:nvPr/>
        </p:nvSpPr>
        <p:spPr>
          <a:xfrm>
            <a:off x="5374386" y="1874520"/>
            <a:ext cx="0" cy="4069080"/>
          </a:xfrm>
          <a:prstGeom prst="line">
            <a:avLst/>
          </a:prstGeom>
          <a:noFill/>
          <a:ln w="12700">
            <a:solidFill>
              <a:srgbClr val="E5E7EB"/>
            </a:solidFill>
            <a:prstDash val="solid"/>
          </a:ln>
        </p:spPr>
      </p:sp>
      <p:sp>
        <p:nvSpPr>
          <p:cNvPr id="12" name="Text 9"/>
          <p:cNvSpPr/>
          <p:nvPr/>
        </p:nvSpPr>
        <p:spPr>
          <a:xfrm>
            <a:off x="5087493" y="1463040"/>
            <a:ext cx="573786" cy="274320"/>
          </a:xfrm>
          <a:prstGeom prst="rect">
            <a:avLst/>
          </a:prstGeom>
          <a:noFill/>
          <a:ln/>
        </p:spPr>
        <p:txBody>
          <a:bodyPr wrap="square" rtlCol="0" anchor="ctr"/>
          <a:lstStyle/>
          <a:p>
            <a:pPr algn="ctr" indent="0" marL="0">
              <a:buNone/>
            </a:pPr>
            <a:r>
              <a:rPr lang="en-US" sz="1000" dirty="0">
                <a:solidFill>
                  <a:srgbClr val="6B7280"/>
                </a:solidFill>
              </a:rPr>
              <a:t>S1</a:t>
            </a:r>
            <a:endParaRPr lang="en-US" sz="1000" dirty="0"/>
          </a:p>
        </p:txBody>
      </p:sp>
      <p:sp>
        <p:nvSpPr>
          <p:cNvPr id="13" name="Shape 10"/>
          <p:cNvSpPr/>
          <p:nvPr/>
        </p:nvSpPr>
        <p:spPr>
          <a:xfrm>
            <a:off x="5948172" y="1874520"/>
            <a:ext cx="0" cy="4069080"/>
          </a:xfrm>
          <a:prstGeom prst="line">
            <a:avLst/>
          </a:prstGeom>
          <a:noFill/>
          <a:ln w="12700">
            <a:solidFill>
              <a:srgbClr val="E5E7EB"/>
            </a:solidFill>
            <a:prstDash val="solid"/>
          </a:ln>
        </p:spPr>
      </p:sp>
      <p:sp>
        <p:nvSpPr>
          <p:cNvPr id="14" name="Text 11"/>
          <p:cNvSpPr/>
          <p:nvPr/>
        </p:nvSpPr>
        <p:spPr>
          <a:xfrm>
            <a:off x="5661279" y="1463040"/>
            <a:ext cx="573786" cy="274320"/>
          </a:xfrm>
          <a:prstGeom prst="rect">
            <a:avLst/>
          </a:prstGeom>
          <a:noFill/>
          <a:ln/>
        </p:spPr>
        <p:txBody>
          <a:bodyPr wrap="square" rtlCol="0" anchor="ctr"/>
          <a:lstStyle/>
          <a:p>
            <a:pPr algn="ctr" indent="0" marL="0">
              <a:buNone/>
            </a:pPr>
            <a:r>
              <a:rPr lang="en-US" sz="1000" dirty="0">
                <a:solidFill>
                  <a:srgbClr val="6B7280"/>
                </a:solidFill>
              </a:rPr>
              <a:t>S2</a:t>
            </a:r>
            <a:endParaRPr lang="en-US" sz="1000" dirty="0"/>
          </a:p>
        </p:txBody>
      </p:sp>
      <p:sp>
        <p:nvSpPr>
          <p:cNvPr id="15" name="Shape 12"/>
          <p:cNvSpPr/>
          <p:nvPr/>
        </p:nvSpPr>
        <p:spPr>
          <a:xfrm>
            <a:off x="6521958" y="1874520"/>
            <a:ext cx="0" cy="4069080"/>
          </a:xfrm>
          <a:prstGeom prst="line">
            <a:avLst/>
          </a:prstGeom>
          <a:noFill/>
          <a:ln w="12700">
            <a:solidFill>
              <a:srgbClr val="E5E7EB"/>
            </a:solidFill>
            <a:prstDash val="solid"/>
          </a:ln>
        </p:spPr>
      </p:sp>
      <p:sp>
        <p:nvSpPr>
          <p:cNvPr id="16" name="Text 13"/>
          <p:cNvSpPr/>
          <p:nvPr/>
        </p:nvSpPr>
        <p:spPr>
          <a:xfrm>
            <a:off x="6235065" y="1463040"/>
            <a:ext cx="573786" cy="274320"/>
          </a:xfrm>
          <a:prstGeom prst="rect">
            <a:avLst/>
          </a:prstGeom>
          <a:noFill/>
          <a:ln/>
        </p:spPr>
        <p:txBody>
          <a:bodyPr wrap="square" rtlCol="0" anchor="ctr"/>
          <a:lstStyle/>
          <a:p>
            <a:pPr algn="ctr" indent="0" marL="0">
              <a:buNone/>
            </a:pPr>
            <a:r>
              <a:rPr lang="en-US" sz="1000" dirty="0">
                <a:solidFill>
                  <a:srgbClr val="6B7280"/>
                </a:solidFill>
              </a:rPr>
              <a:t>S3</a:t>
            </a:r>
            <a:endParaRPr lang="en-US" sz="1000" dirty="0"/>
          </a:p>
        </p:txBody>
      </p:sp>
      <p:sp>
        <p:nvSpPr>
          <p:cNvPr id="17" name="Shape 14"/>
          <p:cNvSpPr/>
          <p:nvPr/>
        </p:nvSpPr>
        <p:spPr>
          <a:xfrm>
            <a:off x="7095744" y="1874520"/>
            <a:ext cx="0" cy="4069080"/>
          </a:xfrm>
          <a:prstGeom prst="line">
            <a:avLst/>
          </a:prstGeom>
          <a:noFill/>
          <a:ln w="12700">
            <a:solidFill>
              <a:srgbClr val="E5E7EB"/>
            </a:solidFill>
            <a:prstDash val="solid"/>
          </a:ln>
        </p:spPr>
      </p:sp>
      <p:sp>
        <p:nvSpPr>
          <p:cNvPr id="18" name="Text 15"/>
          <p:cNvSpPr/>
          <p:nvPr/>
        </p:nvSpPr>
        <p:spPr>
          <a:xfrm>
            <a:off x="6808851" y="1463040"/>
            <a:ext cx="573786" cy="274320"/>
          </a:xfrm>
          <a:prstGeom prst="rect">
            <a:avLst/>
          </a:prstGeom>
          <a:noFill/>
          <a:ln/>
        </p:spPr>
        <p:txBody>
          <a:bodyPr wrap="square" rtlCol="0" anchor="ctr"/>
          <a:lstStyle/>
          <a:p>
            <a:pPr algn="ctr" indent="0" marL="0">
              <a:buNone/>
            </a:pPr>
            <a:r>
              <a:rPr lang="en-US" sz="1000" dirty="0">
                <a:solidFill>
                  <a:srgbClr val="6B7280"/>
                </a:solidFill>
              </a:rPr>
              <a:t>S4</a:t>
            </a:r>
            <a:endParaRPr lang="en-US" sz="1000" dirty="0"/>
          </a:p>
        </p:txBody>
      </p:sp>
      <p:sp>
        <p:nvSpPr>
          <p:cNvPr id="19" name="Shape 16"/>
          <p:cNvSpPr/>
          <p:nvPr/>
        </p:nvSpPr>
        <p:spPr>
          <a:xfrm>
            <a:off x="7669530" y="1874520"/>
            <a:ext cx="0" cy="4069080"/>
          </a:xfrm>
          <a:prstGeom prst="line">
            <a:avLst/>
          </a:prstGeom>
          <a:noFill/>
          <a:ln w="12700">
            <a:solidFill>
              <a:srgbClr val="E5E7EB"/>
            </a:solidFill>
            <a:prstDash val="solid"/>
          </a:ln>
        </p:spPr>
      </p:sp>
      <p:sp>
        <p:nvSpPr>
          <p:cNvPr id="20" name="Text 17"/>
          <p:cNvSpPr/>
          <p:nvPr/>
        </p:nvSpPr>
        <p:spPr>
          <a:xfrm>
            <a:off x="7382637" y="1463040"/>
            <a:ext cx="573786" cy="274320"/>
          </a:xfrm>
          <a:prstGeom prst="rect">
            <a:avLst/>
          </a:prstGeom>
          <a:noFill/>
          <a:ln/>
        </p:spPr>
        <p:txBody>
          <a:bodyPr wrap="square" rtlCol="0" anchor="ctr"/>
          <a:lstStyle/>
          <a:p>
            <a:pPr algn="ctr" indent="0" marL="0">
              <a:buNone/>
            </a:pPr>
            <a:r>
              <a:rPr lang="en-US" sz="1000" dirty="0">
                <a:solidFill>
                  <a:srgbClr val="6B7280"/>
                </a:solidFill>
              </a:rPr>
              <a:t>S5</a:t>
            </a:r>
            <a:endParaRPr lang="en-US" sz="1000" dirty="0"/>
          </a:p>
        </p:txBody>
      </p:sp>
      <p:sp>
        <p:nvSpPr>
          <p:cNvPr id="21" name="Shape 18"/>
          <p:cNvSpPr/>
          <p:nvPr/>
        </p:nvSpPr>
        <p:spPr>
          <a:xfrm>
            <a:off x="8243316" y="1874520"/>
            <a:ext cx="0" cy="4069080"/>
          </a:xfrm>
          <a:prstGeom prst="line">
            <a:avLst/>
          </a:prstGeom>
          <a:noFill/>
          <a:ln w="12700">
            <a:solidFill>
              <a:srgbClr val="E5E7EB"/>
            </a:solidFill>
            <a:prstDash val="solid"/>
          </a:ln>
        </p:spPr>
      </p:sp>
      <p:sp>
        <p:nvSpPr>
          <p:cNvPr id="22" name="Text 19"/>
          <p:cNvSpPr/>
          <p:nvPr/>
        </p:nvSpPr>
        <p:spPr>
          <a:xfrm>
            <a:off x="7956423" y="1463040"/>
            <a:ext cx="573786" cy="274320"/>
          </a:xfrm>
          <a:prstGeom prst="rect">
            <a:avLst/>
          </a:prstGeom>
          <a:noFill/>
          <a:ln/>
        </p:spPr>
        <p:txBody>
          <a:bodyPr wrap="square" rtlCol="0" anchor="ctr"/>
          <a:lstStyle/>
          <a:p>
            <a:pPr algn="ctr" indent="0" marL="0">
              <a:buNone/>
            </a:pPr>
            <a:r>
              <a:rPr lang="en-US" sz="1000" dirty="0">
                <a:solidFill>
                  <a:srgbClr val="6B7280"/>
                </a:solidFill>
              </a:rPr>
              <a:t>S6</a:t>
            </a:r>
            <a:endParaRPr lang="en-US" sz="1000" dirty="0"/>
          </a:p>
        </p:txBody>
      </p:sp>
      <p:sp>
        <p:nvSpPr>
          <p:cNvPr id="23" name="Shape 20"/>
          <p:cNvSpPr/>
          <p:nvPr/>
        </p:nvSpPr>
        <p:spPr>
          <a:xfrm>
            <a:off x="8817102" y="1874520"/>
            <a:ext cx="0" cy="4069080"/>
          </a:xfrm>
          <a:prstGeom prst="line">
            <a:avLst/>
          </a:prstGeom>
          <a:noFill/>
          <a:ln w="12700">
            <a:solidFill>
              <a:srgbClr val="E5E7EB"/>
            </a:solidFill>
            <a:prstDash val="solid"/>
          </a:ln>
        </p:spPr>
      </p:sp>
      <p:sp>
        <p:nvSpPr>
          <p:cNvPr id="24" name="Text 21"/>
          <p:cNvSpPr/>
          <p:nvPr/>
        </p:nvSpPr>
        <p:spPr>
          <a:xfrm>
            <a:off x="8530209" y="1463040"/>
            <a:ext cx="573786" cy="274320"/>
          </a:xfrm>
          <a:prstGeom prst="rect">
            <a:avLst/>
          </a:prstGeom>
          <a:noFill/>
          <a:ln/>
        </p:spPr>
        <p:txBody>
          <a:bodyPr wrap="square" rtlCol="0" anchor="ctr"/>
          <a:lstStyle/>
          <a:p>
            <a:pPr algn="ctr" indent="0" marL="0">
              <a:buNone/>
            </a:pPr>
            <a:r>
              <a:rPr lang="en-US" sz="1000" dirty="0">
                <a:solidFill>
                  <a:srgbClr val="6B7280"/>
                </a:solidFill>
              </a:rPr>
              <a:t>S7</a:t>
            </a:r>
            <a:endParaRPr lang="en-US" sz="1000" dirty="0"/>
          </a:p>
        </p:txBody>
      </p:sp>
      <p:sp>
        <p:nvSpPr>
          <p:cNvPr id="25" name="Shape 22"/>
          <p:cNvSpPr/>
          <p:nvPr/>
        </p:nvSpPr>
        <p:spPr>
          <a:xfrm>
            <a:off x="9390888" y="1874520"/>
            <a:ext cx="0" cy="4069080"/>
          </a:xfrm>
          <a:prstGeom prst="line">
            <a:avLst/>
          </a:prstGeom>
          <a:noFill/>
          <a:ln w="12700">
            <a:solidFill>
              <a:srgbClr val="E5E7EB"/>
            </a:solidFill>
            <a:prstDash val="solid"/>
          </a:ln>
        </p:spPr>
      </p:sp>
      <p:sp>
        <p:nvSpPr>
          <p:cNvPr id="26" name="Text 23"/>
          <p:cNvSpPr/>
          <p:nvPr/>
        </p:nvSpPr>
        <p:spPr>
          <a:xfrm>
            <a:off x="9103995" y="1463040"/>
            <a:ext cx="573786" cy="274320"/>
          </a:xfrm>
          <a:prstGeom prst="rect">
            <a:avLst/>
          </a:prstGeom>
          <a:noFill/>
          <a:ln/>
        </p:spPr>
        <p:txBody>
          <a:bodyPr wrap="square" rtlCol="0" anchor="ctr"/>
          <a:lstStyle/>
          <a:p>
            <a:pPr algn="ctr" indent="0" marL="0">
              <a:buNone/>
            </a:pPr>
            <a:r>
              <a:rPr lang="en-US" sz="1000" dirty="0">
                <a:solidFill>
                  <a:srgbClr val="6B7280"/>
                </a:solidFill>
              </a:rPr>
              <a:t>S8</a:t>
            </a:r>
            <a:endParaRPr lang="en-US" sz="1000" dirty="0"/>
          </a:p>
        </p:txBody>
      </p:sp>
      <p:sp>
        <p:nvSpPr>
          <p:cNvPr id="27" name="Shape 24"/>
          <p:cNvSpPr/>
          <p:nvPr/>
        </p:nvSpPr>
        <p:spPr>
          <a:xfrm>
            <a:off x="9964674" y="1874520"/>
            <a:ext cx="0" cy="4069080"/>
          </a:xfrm>
          <a:prstGeom prst="line">
            <a:avLst/>
          </a:prstGeom>
          <a:noFill/>
          <a:ln w="12700">
            <a:solidFill>
              <a:srgbClr val="E5E7EB"/>
            </a:solidFill>
            <a:prstDash val="solid"/>
          </a:ln>
        </p:spPr>
      </p:sp>
      <p:sp>
        <p:nvSpPr>
          <p:cNvPr id="28" name="Text 25"/>
          <p:cNvSpPr/>
          <p:nvPr/>
        </p:nvSpPr>
        <p:spPr>
          <a:xfrm>
            <a:off x="9677781" y="1463040"/>
            <a:ext cx="573786" cy="274320"/>
          </a:xfrm>
          <a:prstGeom prst="rect">
            <a:avLst/>
          </a:prstGeom>
          <a:noFill/>
          <a:ln/>
        </p:spPr>
        <p:txBody>
          <a:bodyPr wrap="square" rtlCol="0" anchor="ctr"/>
          <a:lstStyle/>
          <a:p>
            <a:pPr algn="ctr" indent="0" marL="0">
              <a:buNone/>
            </a:pPr>
            <a:r>
              <a:rPr lang="en-US" sz="1000" dirty="0">
                <a:solidFill>
                  <a:srgbClr val="6B7280"/>
                </a:solidFill>
              </a:rPr>
              <a:t>S9</a:t>
            </a:r>
            <a:endParaRPr lang="en-US" sz="1000" dirty="0"/>
          </a:p>
        </p:txBody>
      </p:sp>
      <p:sp>
        <p:nvSpPr>
          <p:cNvPr id="29" name="Shape 26"/>
          <p:cNvSpPr/>
          <p:nvPr/>
        </p:nvSpPr>
        <p:spPr>
          <a:xfrm>
            <a:off x="10538460" y="1874520"/>
            <a:ext cx="0" cy="4069080"/>
          </a:xfrm>
          <a:prstGeom prst="line">
            <a:avLst/>
          </a:prstGeom>
          <a:noFill/>
          <a:ln w="12700">
            <a:solidFill>
              <a:srgbClr val="E5E7EB"/>
            </a:solidFill>
            <a:prstDash val="solid"/>
          </a:ln>
        </p:spPr>
      </p:sp>
      <p:sp>
        <p:nvSpPr>
          <p:cNvPr id="30" name="Text 27"/>
          <p:cNvSpPr/>
          <p:nvPr/>
        </p:nvSpPr>
        <p:spPr>
          <a:xfrm>
            <a:off x="10251567" y="1463040"/>
            <a:ext cx="573786" cy="274320"/>
          </a:xfrm>
          <a:prstGeom prst="rect">
            <a:avLst/>
          </a:prstGeom>
          <a:noFill/>
          <a:ln/>
        </p:spPr>
        <p:txBody>
          <a:bodyPr wrap="square" rtlCol="0" anchor="ctr"/>
          <a:lstStyle/>
          <a:p>
            <a:pPr algn="ctr" indent="0" marL="0">
              <a:buNone/>
            </a:pPr>
            <a:r>
              <a:rPr lang="en-US" sz="1000" dirty="0">
                <a:solidFill>
                  <a:srgbClr val="6B7280"/>
                </a:solidFill>
              </a:rPr>
              <a:t>S10</a:t>
            </a:r>
            <a:endParaRPr lang="en-US" sz="1000" dirty="0"/>
          </a:p>
        </p:txBody>
      </p:sp>
      <p:sp>
        <p:nvSpPr>
          <p:cNvPr id="31" name="Shape 28"/>
          <p:cNvSpPr/>
          <p:nvPr/>
        </p:nvSpPr>
        <p:spPr>
          <a:xfrm>
            <a:off x="11112246" y="1874520"/>
            <a:ext cx="0" cy="4069080"/>
          </a:xfrm>
          <a:prstGeom prst="line">
            <a:avLst/>
          </a:prstGeom>
          <a:noFill/>
          <a:ln w="12700">
            <a:solidFill>
              <a:srgbClr val="E5E7EB"/>
            </a:solidFill>
            <a:prstDash val="solid"/>
          </a:ln>
        </p:spPr>
      </p:sp>
      <p:sp>
        <p:nvSpPr>
          <p:cNvPr id="32" name="Text 29"/>
          <p:cNvSpPr/>
          <p:nvPr/>
        </p:nvSpPr>
        <p:spPr>
          <a:xfrm>
            <a:off x="10825353" y="1463040"/>
            <a:ext cx="573786" cy="274320"/>
          </a:xfrm>
          <a:prstGeom prst="rect">
            <a:avLst/>
          </a:prstGeom>
          <a:noFill/>
          <a:ln/>
        </p:spPr>
        <p:txBody>
          <a:bodyPr wrap="square" rtlCol="0" anchor="ctr"/>
          <a:lstStyle/>
          <a:p>
            <a:pPr algn="ctr" indent="0" marL="0">
              <a:buNone/>
            </a:pPr>
            <a:r>
              <a:rPr lang="en-US" sz="1000" dirty="0">
                <a:solidFill>
                  <a:srgbClr val="6B7280"/>
                </a:solidFill>
              </a:rPr>
              <a:t>S11</a:t>
            </a:r>
            <a:endParaRPr lang="en-US" sz="1000" dirty="0"/>
          </a:p>
        </p:txBody>
      </p:sp>
      <p:sp>
        <p:nvSpPr>
          <p:cNvPr id="33" name="Shape 30"/>
          <p:cNvSpPr/>
          <p:nvPr/>
        </p:nvSpPr>
        <p:spPr>
          <a:xfrm>
            <a:off x="11686032" y="1874520"/>
            <a:ext cx="0" cy="4069080"/>
          </a:xfrm>
          <a:prstGeom prst="line">
            <a:avLst/>
          </a:prstGeom>
          <a:noFill/>
          <a:ln w="12700">
            <a:solidFill>
              <a:srgbClr val="E5E7EB"/>
            </a:solidFill>
            <a:prstDash val="solid"/>
          </a:ln>
        </p:spPr>
      </p:sp>
      <p:sp>
        <p:nvSpPr>
          <p:cNvPr id="34" name="Text 31"/>
          <p:cNvSpPr/>
          <p:nvPr/>
        </p:nvSpPr>
        <p:spPr>
          <a:xfrm>
            <a:off x="11399139" y="1463040"/>
            <a:ext cx="573786" cy="274320"/>
          </a:xfrm>
          <a:prstGeom prst="rect">
            <a:avLst/>
          </a:prstGeom>
          <a:noFill/>
          <a:ln/>
        </p:spPr>
        <p:txBody>
          <a:bodyPr wrap="square" rtlCol="0" anchor="ctr"/>
          <a:lstStyle/>
          <a:p>
            <a:pPr algn="ctr" indent="0" marL="0">
              <a:buNone/>
            </a:pPr>
            <a:r>
              <a:rPr lang="en-US" sz="1000" dirty="0">
                <a:solidFill>
                  <a:srgbClr val="6B7280"/>
                </a:solidFill>
              </a:rPr>
              <a:t>S12</a:t>
            </a:r>
            <a:endParaRPr lang="en-US" sz="1000" dirty="0"/>
          </a:p>
        </p:txBody>
      </p:sp>
      <p:sp>
        <p:nvSpPr>
          <p:cNvPr id="35" name="Text 32"/>
          <p:cNvSpPr/>
          <p:nvPr/>
        </p:nvSpPr>
        <p:spPr>
          <a:xfrm>
            <a:off x="777240" y="1920240"/>
            <a:ext cx="3840480" cy="1264920"/>
          </a:xfrm>
          <a:prstGeom prst="rect">
            <a:avLst/>
          </a:prstGeom>
          <a:noFill/>
          <a:ln/>
        </p:spPr>
        <p:txBody>
          <a:bodyPr wrap="square" rtlCol="0" anchor="t">
            <a:normAutofit/>
          </a:bodyPr>
          <a:lstStyle/>
          <a:p>
            <a:pPr indent="0" marL="0">
              <a:spcAft>
                <a:spcPts val="200"/>
              </a:spcAft>
              <a:buNone/>
            </a:pPr>
            <a:r>
              <a:rPr lang="en-US" sz="1300" b="1" dirty="0">
                <a:solidFill>
                  <a:srgbClr val="2C2C2C"/>
                </a:solidFill>
              </a:rPr>
              <a:t>Phase 1</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application mobile de reception des livraisons</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base de donnees centralisee des commandes</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formation de l'equipe</a:t>
            </a:r>
            <a:endParaRPr lang="en-US" sz="1300" dirty="0"/>
          </a:p>
        </p:txBody>
      </p:sp>
      <p:sp>
        <p:nvSpPr>
          <p:cNvPr id="36" name="Shape 33"/>
          <p:cNvSpPr/>
          <p:nvPr/>
        </p:nvSpPr>
        <p:spPr>
          <a:xfrm>
            <a:off x="4828032" y="2324100"/>
            <a:ext cx="2240280" cy="457200"/>
          </a:xfrm>
          <a:prstGeom prst="roundRect">
            <a:avLst>
              <a:gd name="adj" fmla="val 10000"/>
            </a:avLst>
          </a:prstGeom>
          <a:solidFill>
            <a:srgbClr val="F06020"/>
          </a:solidFill>
          <a:ln/>
        </p:spPr>
      </p:sp>
      <p:sp>
        <p:nvSpPr>
          <p:cNvPr id="37" name="Text 34"/>
          <p:cNvSpPr/>
          <p:nvPr/>
        </p:nvSpPr>
        <p:spPr>
          <a:xfrm>
            <a:off x="4828032" y="2324100"/>
            <a:ext cx="2240280" cy="457200"/>
          </a:xfrm>
          <a:prstGeom prst="rect">
            <a:avLst/>
          </a:prstGeom>
          <a:noFill/>
          <a:ln/>
        </p:spPr>
        <p:txBody>
          <a:bodyPr wrap="square" rtlCol="0" anchor="ctr"/>
          <a:lstStyle/>
          <a:p>
            <a:pPr algn="ctr" indent="0" marL="0">
              <a:buNone/>
            </a:pPr>
            <a:r>
              <a:rPr lang="en-US" sz="900" b="1" dirty="0">
                <a:solidFill>
                  <a:srgbClr val="FFFFFF"/>
                </a:solidFill>
              </a:rPr>
              <a:t>S1-4</a:t>
            </a:r>
            <a:endParaRPr lang="en-US" sz="900" dirty="0"/>
          </a:p>
        </p:txBody>
      </p:sp>
      <p:sp>
        <p:nvSpPr>
          <p:cNvPr id="38" name="Text 35"/>
          <p:cNvSpPr/>
          <p:nvPr/>
        </p:nvSpPr>
        <p:spPr>
          <a:xfrm>
            <a:off x="777240" y="3276600"/>
            <a:ext cx="3840480" cy="1264920"/>
          </a:xfrm>
          <a:prstGeom prst="rect">
            <a:avLst/>
          </a:prstGeom>
          <a:noFill/>
          <a:ln/>
        </p:spPr>
        <p:txBody>
          <a:bodyPr wrap="square" rtlCol="0" anchor="t">
            <a:normAutofit/>
          </a:bodyPr>
          <a:lstStyle/>
          <a:p>
            <a:pPr indent="0" marL="0">
              <a:spcAft>
                <a:spcPts val="200"/>
              </a:spcAft>
              <a:buNone/>
            </a:pPr>
            <a:r>
              <a:rPr lang="en-US" sz="1300" b="1" dirty="0">
                <a:solidFill>
                  <a:srgbClr val="2C2C2C"/>
                </a:solidFill>
              </a:rPr>
              <a:t>Phase 2</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suivi de stock temps reel</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alertes de rupture</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integration avec la caisse</a:t>
            </a:r>
            <a:endParaRPr lang="en-US" sz="1300" dirty="0"/>
          </a:p>
        </p:txBody>
      </p:sp>
      <p:sp>
        <p:nvSpPr>
          <p:cNvPr id="39" name="Shape 36"/>
          <p:cNvSpPr/>
          <p:nvPr/>
        </p:nvSpPr>
        <p:spPr>
          <a:xfrm>
            <a:off x="7123176" y="3680460"/>
            <a:ext cx="2814066" cy="457200"/>
          </a:xfrm>
          <a:prstGeom prst="roundRect">
            <a:avLst>
              <a:gd name="adj" fmla="val 10000"/>
            </a:avLst>
          </a:prstGeom>
          <a:solidFill>
            <a:srgbClr val="F06020"/>
          </a:solidFill>
          <a:ln/>
        </p:spPr>
      </p:sp>
      <p:sp>
        <p:nvSpPr>
          <p:cNvPr id="40" name="Text 37"/>
          <p:cNvSpPr/>
          <p:nvPr/>
        </p:nvSpPr>
        <p:spPr>
          <a:xfrm>
            <a:off x="7123176" y="3680460"/>
            <a:ext cx="2814066" cy="457200"/>
          </a:xfrm>
          <a:prstGeom prst="rect">
            <a:avLst/>
          </a:prstGeom>
          <a:noFill/>
          <a:ln/>
        </p:spPr>
        <p:txBody>
          <a:bodyPr wrap="square" rtlCol="0" anchor="ctr"/>
          <a:lstStyle/>
          <a:p>
            <a:pPr algn="ctr" indent="0" marL="0">
              <a:buNone/>
            </a:pPr>
            <a:r>
              <a:rPr lang="en-US" sz="900" b="1" dirty="0">
                <a:solidFill>
                  <a:srgbClr val="FFFFFF"/>
                </a:solidFill>
              </a:rPr>
              <a:t>S5-9</a:t>
            </a:r>
            <a:endParaRPr lang="en-US" sz="900" dirty="0"/>
          </a:p>
        </p:txBody>
      </p:sp>
      <p:sp>
        <p:nvSpPr>
          <p:cNvPr id="41" name="Text 38"/>
          <p:cNvSpPr/>
          <p:nvPr/>
        </p:nvSpPr>
        <p:spPr>
          <a:xfrm>
            <a:off x="777240" y="4632960"/>
            <a:ext cx="3840480" cy="1264920"/>
          </a:xfrm>
          <a:prstGeom prst="rect">
            <a:avLst/>
          </a:prstGeom>
          <a:noFill/>
          <a:ln/>
        </p:spPr>
        <p:txBody>
          <a:bodyPr wrap="square" rtlCol="0" anchor="t">
            <a:normAutofit/>
          </a:bodyPr>
          <a:lstStyle/>
          <a:p>
            <a:pPr indent="0" marL="0">
              <a:spcAft>
                <a:spcPts val="200"/>
              </a:spcAft>
              <a:buNone/>
            </a:pPr>
            <a:r>
              <a:rPr lang="en-US" sz="1300" b="1" dirty="0">
                <a:solidFill>
                  <a:srgbClr val="2C2C2C"/>
                </a:solidFill>
              </a:rPr>
              <a:t>Phase 3</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agent IA de prevision</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tableau de bord dirigeant</a:t>
            </a:r>
            <a:endParaRPr lang="en-US" sz="1300" dirty="0"/>
          </a:p>
          <a:p>
            <a:pPr indent="0" marL="0">
              <a:buNone/>
            </a:pPr>
            <a:r>
              <a:rPr lang="en-US" sz="950" b="1" dirty="0">
                <a:solidFill>
                  <a:srgbClr val="F06020"/>
                </a:solidFill>
              </a:rPr>
              <a:t>▸  </a:t>
            </a:r>
            <a:pPr indent="0" marL="0">
              <a:spcAft>
                <a:spcPts val="100"/>
              </a:spcAft>
              <a:buNone/>
            </a:pPr>
            <a:r>
              <a:rPr lang="en-US" sz="950" dirty="0">
                <a:solidFill>
                  <a:srgbClr val="6B7280"/>
                </a:solidFill>
              </a:rPr>
              <a:t>export comptable automatique</a:t>
            </a:r>
            <a:endParaRPr lang="en-US" sz="1300" dirty="0"/>
          </a:p>
        </p:txBody>
      </p:sp>
      <p:sp>
        <p:nvSpPr>
          <p:cNvPr id="42" name="Shape 39"/>
          <p:cNvSpPr/>
          <p:nvPr/>
        </p:nvSpPr>
        <p:spPr>
          <a:xfrm>
            <a:off x="9992106" y="5036820"/>
            <a:ext cx="1666494" cy="457200"/>
          </a:xfrm>
          <a:prstGeom prst="roundRect">
            <a:avLst>
              <a:gd name="adj" fmla="val 10000"/>
            </a:avLst>
          </a:prstGeom>
          <a:solidFill>
            <a:srgbClr val="F06020"/>
          </a:solidFill>
          <a:ln/>
        </p:spPr>
      </p:sp>
      <p:sp>
        <p:nvSpPr>
          <p:cNvPr id="43" name="Text 40"/>
          <p:cNvSpPr/>
          <p:nvPr/>
        </p:nvSpPr>
        <p:spPr>
          <a:xfrm>
            <a:off x="9992106" y="5036820"/>
            <a:ext cx="1666494" cy="457200"/>
          </a:xfrm>
          <a:prstGeom prst="rect">
            <a:avLst/>
          </a:prstGeom>
          <a:noFill/>
          <a:ln/>
        </p:spPr>
        <p:txBody>
          <a:bodyPr wrap="square" rtlCol="0" anchor="ctr"/>
          <a:lstStyle/>
          <a:p>
            <a:pPr algn="ctr" indent="0" marL="0">
              <a:buNone/>
            </a:pPr>
            <a:r>
              <a:rPr lang="en-US" sz="900" b="1" dirty="0">
                <a:solidFill>
                  <a:srgbClr val="FFFFFF"/>
                </a:solidFill>
              </a:rPr>
              <a:t>S10-12</a:t>
            </a:r>
            <a:endParaRPr lang="en-US" sz="900" dirty="0"/>
          </a:p>
        </p:txBody>
      </p:sp>
      <p:sp>
        <p:nvSpPr>
          <p:cNvPr id="44" name="Text 41"/>
          <p:cNvSpPr/>
          <p:nvPr/>
        </p:nvSpPr>
        <p:spPr>
          <a:xfrm>
            <a:off x="777240" y="6108192"/>
            <a:ext cx="10634472" cy="256032"/>
          </a:xfrm>
          <a:prstGeom prst="rect">
            <a:avLst/>
          </a:prstGeom>
          <a:noFill/>
          <a:ln/>
        </p:spPr>
        <p:txBody>
          <a:bodyPr wrap="square" rtlCol="0" anchor="ctr"/>
          <a:lstStyle/>
          <a:p>
            <a:pPr indent="0" marL="0">
              <a:buNone/>
            </a:pPr>
            <a:r>
              <a:rPr lang="en-US" sz="900" i="1" dirty="0">
                <a:solidFill>
                  <a:srgbClr val="6B7280"/>
                </a:solidFill>
              </a:rPr>
              <a:t>Séquencement indicatif — à affiner avec les parties prenantes</a:t>
            </a:r>
            <a:endParaRPr lang="en-US" sz="900" dirty="0"/>
          </a:p>
        </p:txBody>
      </p:sp>
      <p:sp>
        <p:nvSpPr>
          <p:cNvPr id="45" name="Shape 42"/>
          <p:cNvSpPr/>
          <p:nvPr/>
        </p:nvSpPr>
        <p:spPr>
          <a:xfrm>
            <a:off x="365760" y="6519672"/>
            <a:ext cx="128016" cy="128016"/>
          </a:xfrm>
          <a:prstGeom prst="rect">
            <a:avLst/>
          </a:prstGeom>
          <a:solidFill>
            <a:srgbClr val="F06020"/>
          </a:solidFill>
          <a:ln/>
        </p:spPr>
      </p:sp>
      <p:sp>
        <p:nvSpPr>
          <p:cNvPr id="46" name="Text 43"/>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47" name="Text 44"/>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20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Critères de succès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06020"/>
          </a:solidFill>
          <a:ln/>
        </p:spPr>
      </p:sp>
      <p:sp>
        <p:nvSpPr>
          <p:cNvPr id="9" name="Text 6"/>
          <p:cNvSpPr/>
          <p:nvPr/>
        </p:nvSpPr>
        <p:spPr>
          <a:xfrm>
            <a:off x="777240" y="1234440"/>
            <a:ext cx="10634472" cy="4892040"/>
          </a:xfrm>
          <a:prstGeom prst="rect">
            <a:avLst/>
          </a:prstGeom>
          <a:noFill/>
          <a:ln/>
        </p:spPr>
        <p:txBody>
          <a:bodyPr wrap="square" rtlCol="0" anchor="t">
            <a:normAutofit/>
          </a:bodyPr>
          <a:lstStyle/>
          <a:p>
            <a:pPr indent="0" marL="0">
              <a:buNone/>
            </a:pPr>
            <a:r>
              <a:rPr lang="en-US" sz="1400" b="1" dirty="0">
                <a:solidFill>
                  <a:srgbClr val="F06020"/>
                </a:solidFill>
              </a:rPr>
              <a:t>▸  </a:t>
            </a:r>
            <a:pPr indent="0" marL="0">
              <a:spcAft>
                <a:spcPts val="800"/>
              </a:spcAft>
              <a:buNone/>
            </a:pPr>
            <a:r>
              <a:rPr lang="en-US" sz="1400" dirty="0">
                <a:solidFill>
                  <a:srgbClr val="2C2C2C"/>
                </a:solidFill>
              </a:rPr>
              <a:t>Temps de saisie divise par 3</a:t>
            </a:r>
            <a:endParaRPr lang="en-US" sz="1400" dirty="0"/>
          </a:p>
          <a:p>
            <a:pPr indent="0" marL="0">
              <a:buNone/>
            </a:pPr>
            <a:r>
              <a:rPr lang="en-US" sz="1400" b="1" dirty="0">
                <a:solidFill>
                  <a:srgbClr val="F06020"/>
                </a:solidFill>
              </a:rPr>
              <a:t>▸  </a:t>
            </a:r>
            <a:pPr indent="0" marL="0">
              <a:spcAft>
                <a:spcPts val="800"/>
              </a:spcAft>
              <a:buNone/>
            </a:pPr>
            <a:r>
              <a:rPr lang="en-US" sz="1400" dirty="0">
                <a:solidFill>
                  <a:srgbClr val="2C2C2C"/>
                </a:solidFill>
              </a:rPr>
              <a:t>zero double saisie</a:t>
            </a:r>
            <a:endParaRPr lang="en-US" sz="1400" dirty="0"/>
          </a:p>
          <a:p>
            <a:pPr indent="0" marL="0">
              <a:buNone/>
            </a:pPr>
            <a:r>
              <a:rPr lang="en-US" sz="1400" b="1" dirty="0">
                <a:solidFill>
                  <a:srgbClr val="F06020"/>
                </a:solidFill>
              </a:rPr>
              <a:t>▸  </a:t>
            </a:r>
            <a:pPr indent="0" marL="0">
              <a:spcAft>
                <a:spcPts val="800"/>
              </a:spcAft>
              <a:buNone/>
            </a:pPr>
            <a:r>
              <a:rPr lang="en-US" sz="1400" dirty="0">
                <a:solidFill>
                  <a:srgbClr val="2C2C2C"/>
                </a:solidFill>
              </a:rPr>
              <a:t>alertes de rupture fonctionnelles sur les 6 sites</a:t>
            </a:r>
            <a:endParaRPr lang="en-US" sz="1400" dirty="0"/>
          </a:p>
          <a:p>
            <a:pPr indent="0" marL="0">
              <a:buNone/>
            </a:pPr>
            <a:r>
              <a:rPr lang="en-US" sz="1400" b="1" dirty="0">
                <a:solidFill>
                  <a:srgbClr val="F06020"/>
                </a:solidFill>
              </a:rPr>
              <a:t>▸  </a:t>
            </a:r>
            <a:pPr indent="0" marL="0">
              <a:spcAft>
                <a:spcPts val="800"/>
              </a:spcAft>
              <a:buNone/>
            </a:pPr>
            <a:r>
              <a:rPr lang="en-US" sz="1400" dirty="0">
                <a:solidFill>
                  <a:srgbClr val="2C2C2C"/>
                </a:solidFill>
              </a:rPr>
              <a:t>export comptable valide par l'expert-comptable</a:t>
            </a:r>
            <a:endParaRPr lang="en-US" sz="1400" dirty="0"/>
          </a:p>
        </p:txBody>
      </p:sp>
      <p:sp>
        <p:nvSpPr>
          <p:cNvPr id="10" name="Shape 7"/>
          <p:cNvSpPr/>
          <p:nvPr/>
        </p:nvSpPr>
        <p:spPr>
          <a:xfrm>
            <a:off x="365760" y="6519672"/>
            <a:ext cx="128016" cy="128016"/>
          </a:xfrm>
          <a:prstGeom prst="rect">
            <a:avLst/>
          </a:prstGeom>
          <a:solidFill>
            <a:srgbClr val="F06020"/>
          </a:solidFill>
          <a:ln/>
        </p:spPr>
      </p:sp>
      <p:sp>
        <p:nvSpPr>
          <p:cNvPr id="11" name="Text 8"/>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2" name="Text 9"/>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21</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Tableau de bord de suivi — proposition</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97280"/>
            <a:ext cx="2658618" cy="1417320"/>
          </a:xfrm>
          <a:prstGeom prst="roundRect">
            <a:avLst>
              <a:gd name="adj" fmla="val 5161"/>
            </a:avLst>
          </a:prstGeom>
          <a:solidFill>
            <a:srgbClr val="FFFFFF"/>
          </a:solidFill>
          <a:ln w="19050">
            <a:solidFill>
              <a:srgbClr val="F06020"/>
            </a:solidFill>
            <a:prstDash val="solid"/>
          </a:ln>
        </p:spPr>
      </p:sp>
      <p:sp>
        <p:nvSpPr>
          <p:cNvPr id="8" name="Shape 5"/>
          <p:cNvSpPr/>
          <p:nvPr/>
        </p:nvSpPr>
        <p:spPr>
          <a:xfrm>
            <a:off x="365760" y="1097280"/>
            <a:ext cx="109728" cy="1417320"/>
          </a:xfrm>
          <a:prstGeom prst="rect">
            <a:avLst/>
          </a:prstGeom>
          <a:solidFill>
            <a:srgbClr val="F06020"/>
          </a:solidFill>
          <a:ln/>
        </p:spPr>
      </p:sp>
      <p:sp>
        <p:nvSpPr>
          <p:cNvPr id="9" name="Text 6"/>
          <p:cNvSpPr/>
          <p:nvPr/>
        </p:nvSpPr>
        <p:spPr>
          <a:xfrm>
            <a:off x="548640" y="1207008"/>
            <a:ext cx="2338578" cy="731520"/>
          </a:xfrm>
          <a:prstGeom prst="rect">
            <a:avLst/>
          </a:prstGeom>
          <a:noFill/>
          <a:ln/>
        </p:spPr>
        <p:txBody>
          <a:bodyPr wrap="square" rtlCol="0" anchor="ctr">
            <a:normAutofit/>
          </a:bodyPr>
          <a:lstStyle/>
          <a:p>
            <a:pPr algn="l" indent="0" marL="0">
              <a:buNone/>
            </a:pPr>
            <a:r>
              <a:rPr lang="en-US" sz="3000" b="1" dirty="0">
                <a:solidFill>
                  <a:srgbClr val="F06020"/>
                </a:solidFill>
              </a:rPr>
              <a:t>-70%</a:t>
            </a:r>
            <a:endParaRPr lang="en-US" sz="3000" dirty="0"/>
          </a:p>
        </p:txBody>
      </p:sp>
      <p:sp>
        <p:nvSpPr>
          <p:cNvPr id="10" name="Text 7"/>
          <p:cNvSpPr/>
          <p:nvPr/>
        </p:nvSpPr>
        <p:spPr>
          <a:xfrm>
            <a:off x="566928" y="1938528"/>
            <a:ext cx="2292858" cy="457200"/>
          </a:xfrm>
          <a:prstGeom prst="rect">
            <a:avLst/>
          </a:prstGeom>
          <a:noFill/>
          <a:ln/>
        </p:spPr>
        <p:txBody>
          <a:bodyPr wrap="square" rtlCol="0" anchor="t">
            <a:normAutofit/>
          </a:bodyPr>
          <a:lstStyle/>
          <a:p>
            <a:pPr algn="l" indent="0" marL="0">
              <a:buNone/>
            </a:pPr>
            <a:r>
              <a:rPr lang="en-US" sz="1200" dirty="0">
                <a:solidFill>
                  <a:srgbClr val="2C2C2C"/>
                </a:solidFill>
              </a:rPr>
              <a:t>Temps de saisie par commande</a:t>
            </a:r>
            <a:endParaRPr lang="en-US" sz="1200" dirty="0"/>
          </a:p>
        </p:txBody>
      </p:sp>
      <p:sp>
        <p:nvSpPr>
          <p:cNvPr id="11" name="Shape 8"/>
          <p:cNvSpPr/>
          <p:nvPr/>
        </p:nvSpPr>
        <p:spPr>
          <a:xfrm>
            <a:off x="3298698" y="1097280"/>
            <a:ext cx="2658618" cy="1417320"/>
          </a:xfrm>
          <a:prstGeom prst="roundRect">
            <a:avLst>
              <a:gd name="adj" fmla="val 5161"/>
            </a:avLst>
          </a:prstGeom>
          <a:solidFill>
            <a:srgbClr val="FFFFFF"/>
          </a:solidFill>
          <a:ln w="19050">
            <a:solidFill>
              <a:srgbClr val="2FB6A3"/>
            </a:solidFill>
            <a:prstDash val="solid"/>
          </a:ln>
        </p:spPr>
      </p:sp>
      <p:sp>
        <p:nvSpPr>
          <p:cNvPr id="12" name="Shape 9"/>
          <p:cNvSpPr/>
          <p:nvPr/>
        </p:nvSpPr>
        <p:spPr>
          <a:xfrm>
            <a:off x="3298698" y="1097280"/>
            <a:ext cx="109728" cy="1417320"/>
          </a:xfrm>
          <a:prstGeom prst="rect">
            <a:avLst/>
          </a:prstGeom>
          <a:solidFill>
            <a:srgbClr val="2FB6A3"/>
          </a:solidFill>
          <a:ln/>
        </p:spPr>
      </p:sp>
      <p:sp>
        <p:nvSpPr>
          <p:cNvPr id="13" name="Text 10"/>
          <p:cNvSpPr/>
          <p:nvPr/>
        </p:nvSpPr>
        <p:spPr>
          <a:xfrm>
            <a:off x="3481578" y="1207008"/>
            <a:ext cx="2338578" cy="731520"/>
          </a:xfrm>
          <a:prstGeom prst="rect">
            <a:avLst/>
          </a:prstGeom>
          <a:noFill/>
          <a:ln/>
        </p:spPr>
        <p:txBody>
          <a:bodyPr wrap="square" rtlCol="0" anchor="ctr">
            <a:normAutofit/>
          </a:bodyPr>
          <a:lstStyle/>
          <a:p>
            <a:pPr algn="l" indent="0" marL="0">
              <a:buNone/>
            </a:pPr>
            <a:r>
              <a:rPr lang="en-US" sz="3000" b="1" dirty="0">
                <a:solidFill>
                  <a:srgbClr val="2FB6A3"/>
                </a:solidFill>
              </a:rPr>
              <a:t>0</a:t>
            </a:r>
            <a:endParaRPr lang="en-US" sz="3000" dirty="0"/>
          </a:p>
        </p:txBody>
      </p:sp>
      <p:sp>
        <p:nvSpPr>
          <p:cNvPr id="14" name="Text 11"/>
          <p:cNvSpPr/>
          <p:nvPr/>
        </p:nvSpPr>
        <p:spPr>
          <a:xfrm>
            <a:off x="3499866" y="1938528"/>
            <a:ext cx="2292858" cy="457200"/>
          </a:xfrm>
          <a:prstGeom prst="rect">
            <a:avLst/>
          </a:prstGeom>
          <a:noFill/>
          <a:ln/>
        </p:spPr>
        <p:txBody>
          <a:bodyPr wrap="square" rtlCol="0" anchor="t">
            <a:normAutofit/>
          </a:bodyPr>
          <a:lstStyle/>
          <a:p>
            <a:pPr algn="l" indent="0" marL="0">
              <a:buNone/>
            </a:pPr>
            <a:r>
              <a:rPr lang="en-US" sz="1200" dirty="0">
                <a:solidFill>
                  <a:srgbClr val="2C2C2C"/>
                </a:solidFill>
              </a:rPr>
              <a:t>Taux de double saisie</a:t>
            </a:r>
            <a:endParaRPr lang="en-US" sz="1200" dirty="0"/>
          </a:p>
        </p:txBody>
      </p:sp>
      <p:sp>
        <p:nvSpPr>
          <p:cNvPr id="15" name="Shape 12"/>
          <p:cNvSpPr/>
          <p:nvPr/>
        </p:nvSpPr>
        <p:spPr>
          <a:xfrm>
            <a:off x="6231636" y="1097280"/>
            <a:ext cx="2658618" cy="1417320"/>
          </a:xfrm>
          <a:prstGeom prst="roundRect">
            <a:avLst>
              <a:gd name="adj" fmla="val 5161"/>
            </a:avLst>
          </a:prstGeom>
          <a:solidFill>
            <a:srgbClr val="FFFFFF"/>
          </a:solidFill>
          <a:ln w="19050">
            <a:solidFill>
              <a:srgbClr val="E8542F"/>
            </a:solidFill>
            <a:prstDash val="solid"/>
          </a:ln>
        </p:spPr>
      </p:sp>
      <p:sp>
        <p:nvSpPr>
          <p:cNvPr id="16" name="Shape 13"/>
          <p:cNvSpPr/>
          <p:nvPr/>
        </p:nvSpPr>
        <p:spPr>
          <a:xfrm>
            <a:off x="6231636" y="1097280"/>
            <a:ext cx="109728" cy="1417320"/>
          </a:xfrm>
          <a:prstGeom prst="rect">
            <a:avLst/>
          </a:prstGeom>
          <a:solidFill>
            <a:srgbClr val="E8542F"/>
          </a:solidFill>
          <a:ln/>
        </p:spPr>
      </p:sp>
      <p:sp>
        <p:nvSpPr>
          <p:cNvPr id="17" name="Text 14"/>
          <p:cNvSpPr/>
          <p:nvPr/>
        </p:nvSpPr>
        <p:spPr>
          <a:xfrm>
            <a:off x="6414516" y="1207008"/>
            <a:ext cx="2338578" cy="731520"/>
          </a:xfrm>
          <a:prstGeom prst="rect">
            <a:avLst/>
          </a:prstGeom>
          <a:noFill/>
          <a:ln/>
        </p:spPr>
        <p:txBody>
          <a:bodyPr wrap="square" rtlCol="0" anchor="ctr">
            <a:normAutofit/>
          </a:bodyPr>
          <a:lstStyle/>
          <a:p>
            <a:pPr algn="l" indent="0" marL="0">
              <a:buNone/>
            </a:pPr>
            <a:r>
              <a:rPr lang="en-US" sz="3000" b="1" dirty="0">
                <a:solidFill>
                  <a:srgbClr val="E8542F"/>
                </a:solidFill>
              </a:rPr>
              <a:t>-45%</a:t>
            </a:r>
            <a:endParaRPr lang="en-US" sz="3000" dirty="0"/>
          </a:p>
        </p:txBody>
      </p:sp>
      <p:sp>
        <p:nvSpPr>
          <p:cNvPr id="18" name="Text 15"/>
          <p:cNvSpPr/>
          <p:nvPr/>
        </p:nvSpPr>
        <p:spPr>
          <a:xfrm>
            <a:off x="6432804" y="1938528"/>
            <a:ext cx="2292858" cy="457200"/>
          </a:xfrm>
          <a:prstGeom prst="rect">
            <a:avLst/>
          </a:prstGeom>
          <a:noFill/>
          <a:ln/>
        </p:spPr>
        <p:txBody>
          <a:bodyPr wrap="square" rtlCol="0" anchor="t">
            <a:normAutofit/>
          </a:bodyPr>
          <a:lstStyle/>
          <a:p>
            <a:pPr algn="l" indent="0" marL="0">
              <a:buNone/>
            </a:pPr>
            <a:r>
              <a:rPr lang="en-US" sz="1200" dirty="0">
                <a:solidFill>
                  <a:srgbClr val="2C2C2C"/>
                </a:solidFill>
              </a:rPr>
              <a:t>Ruptures d'ingredients</a:t>
            </a:r>
            <a:endParaRPr lang="en-US" sz="1200" dirty="0"/>
          </a:p>
        </p:txBody>
      </p:sp>
      <p:sp>
        <p:nvSpPr>
          <p:cNvPr id="19" name="Shape 16"/>
          <p:cNvSpPr/>
          <p:nvPr/>
        </p:nvSpPr>
        <p:spPr>
          <a:xfrm>
            <a:off x="9164574" y="1097280"/>
            <a:ext cx="2658618" cy="1417320"/>
          </a:xfrm>
          <a:prstGeom prst="roundRect">
            <a:avLst>
              <a:gd name="adj" fmla="val 5161"/>
            </a:avLst>
          </a:prstGeom>
          <a:solidFill>
            <a:srgbClr val="FFFFFF"/>
          </a:solidFill>
          <a:ln w="19050">
            <a:solidFill>
              <a:srgbClr val="3D9BE9"/>
            </a:solidFill>
            <a:prstDash val="solid"/>
          </a:ln>
        </p:spPr>
      </p:sp>
      <p:sp>
        <p:nvSpPr>
          <p:cNvPr id="20" name="Shape 17"/>
          <p:cNvSpPr/>
          <p:nvPr/>
        </p:nvSpPr>
        <p:spPr>
          <a:xfrm>
            <a:off x="9164574" y="1097280"/>
            <a:ext cx="109728" cy="1417320"/>
          </a:xfrm>
          <a:prstGeom prst="rect">
            <a:avLst/>
          </a:prstGeom>
          <a:solidFill>
            <a:srgbClr val="3D9BE9"/>
          </a:solidFill>
          <a:ln/>
        </p:spPr>
      </p:sp>
      <p:sp>
        <p:nvSpPr>
          <p:cNvPr id="21" name="Text 18"/>
          <p:cNvSpPr/>
          <p:nvPr/>
        </p:nvSpPr>
        <p:spPr>
          <a:xfrm>
            <a:off x="9347454" y="1207008"/>
            <a:ext cx="2338578" cy="731520"/>
          </a:xfrm>
          <a:prstGeom prst="rect">
            <a:avLst/>
          </a:prstGeom>
          <a:noFill/>
          <a:ln/>
        </p:spPr>
        <p:txBody>
          <a:bodyPr wrap="square" rtlCol="0" anchor="ctr">
            <a:normAutofit/>
          </a:bodyPr>
          <a:lstStyle/>
          <a:p>
            <a:pPr algn="l" indent="0" marL="0">
              <a:buNone/>
            </a:pPr>
            <a:r>
              <a:rPr lang="en-US" sz="3000" b="1" dirty="0">
                <a:solidFill>
                  <a:srgbClr val="3D9BE9"/>
                </a:solidFill>
              </a:rPr>
              <a:t>95%</a:t>
            </a:r>
            <a:endParaRPr lang="en-US" sz="3000" dirty="0"/>
          </a:p>
        </p:txBody>
      </p:sp>
      <p:sp>
        <p:nvSpPr>
          <p:cNvPr id="22" name="Text 19"/>
          <p:cNvSpPr/>
          <p:nvPr/>
        </p:nvSpPr>
        <p:spPr>
          <a:xfrm>
            <a:off x="9365742" y="1938528"/>
            <a:ext cx="2292858" cy="457200"/>
          </a:xfrm>
          <a:prstGeom prst="rect">
            <a:avLst/>
          </a:prstGeom>
          <a:noFill/>
          <a:ln/>
        </p:spPr>
        <p:txBody>
          <a:bodyPr wrap="square" rtlCol="0" anchor="t">
            <a:normAutofit/>
          </a:bodyPr>
          <a:lstStyle/>
          <a:p>
            <a:pPr algn="l" indent="0" marL="0">
              <a:buNone/>
            </a:pPr>
            <a:r>
              <a:rPr lang="en-US" sz="1200" dirty="0">
                <a:solidFill>
                  <a:srgbClr val="2C2C2C"/>
                </a:solidFill>
              </a:rPr>
              <a:t>Adoption par les equipes</a:t>
            </a:r>
            <a:endParaRPr lang="en-US" sz="1200" dirty="0"/>
          </a:p>
        </p:txBody>
      </p:sp>
      <p:graphicFrame>
        <p:nvGraphicFramePr>
          <p:cNvPr id="23" name="Chart 0" descr=""/>
          <p:cNvGraphicFramePr/>
          <p:nvPr/>
        </p:nvGraphicFramePr>
        <p:xfrm>
          <a:off x="457200" y="2788920"/>
          <a:ext cx="5577840" cy="3108960"/>
        </p:xfrm>
        <a:graphic xmlns:a="http://schemas.openxmlformats.org/drawingml/2006/main">
          <a:graphicData uri="http://schemas.openxmlformats.org/drawingml/2006/chart">
            <c:chart xmlns:c="http://schemas.openxmlformats.org/drawingml/2006/chart" r:id="rId2"/>
          </a:graphicData>
        </a:graphic>
      </p:graphicFrame>
      <p:graphicFrame>
        <p:nvGraphicFramePr>
          <p:cNvPr id="24" name="Chart 1" descr=""/>
          <p:cNvGraphicFramePr/>
          <p:nvPr/>
        </p:nvGraphicFramePr>
        <p:xfrm>
          <a:off x="6400800" y="2788920"/>
          <a:ext cx="5303520" cy="3108960"/>
        </p:xfrm>
        <a:graphic xmlns:a="http://schemas.openxmlformats.org/drawingml/2006/main">
          <a:graphicData uri="http://schemas.openxmlformats.org/drawingml/2006/chart">
            <c:chart xmlns:c="http://schemas.openxmlformats.org/drawingml/2006/chart" r:id="rId3"/>
          </a:graphicData>
        </a:graphic>
      </p:graphicFrame>
      <p:sp>
        <p:nvSpPr>
          <p:cNvPr id="25" name="Text 20"/>
          <p:cNvSpPr/>
          <p:nvPr/>
        </p:nvSpPr>
        <p:spPr>
          <a:xfrm>
            <a:off x="457200" y="6080760"/>
            <a:ext cx="11274552" cy="274320"/>
          </a:xfrm>
          <a:prstGeom prst="rect">
            <a:avLst/>
          </a:prstGeom>
          <a:noFill/>
          <a:ln/>
        </p:spPr>
        <p:txBody>
          <a:bodyPr wrap="square" rtlCol="0" anchor="ctr"/>
          <a:lstStyle/>
          <a:p>
            <a:pPr indent="0" marL="0">
              <a:buNone/>
            </a:pPr>
            <a:r>
              <a:rPr lang="en-US" sz="900" i="1" dirty="0">
                <a:solidFill>
                  <a:srgbClr val="6B7280"/>
                </a:solidFill>
              </a:rPr>
              <a:t>Indicateurs issus des critères de succès du projet ; graphiques illustratifs à brancher sur vos données.</a:t>
            </a:r>
            <a:endParaRPr lang="en-US" sz="900" dirty="0"/>
          </a:p>
        </p:txBody>
      </p:sp>
      <p:sp>
        <p:nvSpPr>
          <p:cNvPr id="26" name="Shape 21"/>
          <p:cNvSpPr/>
          <p:nvPr/>
        </p:nvSpPr>
        <p:spPr>
          <a:xfrm>
            <a:off x="365760" y="6519672"/>
            <a:ext cx="128016" cy="128016"/>
          </a:xfrm>
          <a:prstGeom prst="rect">
            <a:avLst/>
          </a:prstGeom>
          <a:solidFill>
            <a:srgbClr val="F06020"/>
          </a:solidFill>
          <a:ln/>
        </p:spPr>
      </p:sp>
      <p:sp>
        <p:nvSpPr>
          <p:cNvPr id="27" name="Text 22"/>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28" name="Text 23"/>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22</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Prochaines étapes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416052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4160520"/>
          </a:xfrm>
          <a:prstGeom prst="rect">
            <a:avLst/>
          </a:prstGeom>
          <a:solidFill>
            <a:srgbClr val="F06020"/>
          </a:solidFill>
          <a:ln/>
        </p:spPr>
      </p:sp>
      <p:sp>
        <p:nvSpPr>
          <p:cNvPr id="9" name="Text 6"/>
          <p:cNvSpPr/>
          <p:nvPr/>
        </p:nvSpPr>
        <p:spPr>
          <a:xfrm>
            <a:off x="777240" y="1325880"/>
            <a:ext cx="10634472" cy="3566160"/>
          </a:xfrm>
          <a:prstGeom prst="rect">
            <a:avLst/>
          </a:prstGeom>
          <a:noFill/>
          <a:ln/>
        </p:spPr>
        <p:txBody>
          <a:bodyPr wrap="square" rtlCol="0" anchor="t">
            <a:normAutofit/>
          </a:bodyPr>
          <a:lstStyle/>
          <a:p>
            <a:pPr indent="0" marL="0">
              <a:spcAft>
                <a:spcPts val="1000"/>
              </a:spcAft>
              <a:buNone/>
            </a:pPr>
            <a:r>
              <a:rPr lang="en-US" sz="1600" b="1" dirty="0">
                <a:solidFill>
                  <a:srgbClr val="C74E17"/>
                </a:solidFill>
              </a:rPr>
              <a:t>Pour transformer ce cadrage en résultats :</a:t>
            </a:r>
            <a:endParaRPr lang="en-US" sz="1400" dirty="0"/>
          </a:p>
          <a:p>
            <a:pPr marL="254000" indent="-254000">
              <a:spcAft>
                <a:spcPts val="800"/>
              </a:spcAft>
              <a:buSzPct val="100000"/>
              <a:buChar char="▸"/>
            </a:pPr>
            <a:r>
              <a:rPr lang="en-US" sz="1400" dirty="0">
                <a:solidFill>
                  <a:srgbClr val="2C2C2C"/>
                </a:solidFill>
              </a:rPr>
              <a:t>Valider ce cahier des charges avec les parties prenantes</a:t>
            </a:r>
            <a:endParaRPr lang="en-US" sz="1400" dirty="0"/>
          </a:p>
          <a:p>
            <a:pPr marL="254000" indent="-254000">
              <a:spcAft>
                <a:spcPts val="800"/>
              </a:spcAft>
              <a:buSzPct val="100000"/>
              <a:buChar char="▸"/>
            </a:pPr>
            <a:r>
              <a:rPr lang="en-US" sz="1400" dirty="0">
                <a:solidFill>
                  <a:srgbClr val="2C2C2C"/>
                </a:solidFill>
              </a:rPr>
              <a:t>Prioriser le lot 1 (quick wins à fort impact)</a:t>
            </a:r>
            <a:endParaRPr lang="en-US" sz="1400" dirty="0"/>
          </a:p>
          <a:p>
            <a:pPr marL="254000" indent="-254000">
              <a:spcAft>
                <a:spcPts val="800"/>
              </a:spcAft>
              <a:buSzPct val="100000"/>
              <a:buChar char="▸"/>
            </a:pPr>
            <a:r>
              <a:rPr lang="en-US" sz="1400" dirty="0">
                <a:solidFill>
                  <a:srgbClr val="2C2C2C"/>
                </a:solidFill>
              </a:rPr>
              <a:t>Lancer un POC sur le cas d'usage prioritaire (agent IA / automatisation)</a:t>
            </a:r>
            <a:endParaRPr lang="en-US" sz="1400" dirty="0"/>
          </a:p>
          <a:p>
            <a:pPr marL="254000" indent="-254000">
              <a:spcAft>
                <a:spcPts val="800"/>
              </a:spcAft>
              <a:buSzPct val="100000"/>
              <a:buChar char="▸"/>
            </a:pPr>
            <a:r>
              <a:rPr lang="en-US" sz="1400" dirty="0">
                <a:solidFill>
                  <a:srgbClr val="2C2C2C"/>
                </a:solidFill>
              </a:rPr>
              <a:t>Planifier le déploiement et la conduite du changement</a:t>
            </a:r>
            <a:endParaRPr lang="en-US" sz="1400" dirty="0"/>
          </a:p>
          <a:p>
            <a:pPr marL="254000" indent="-254000">
              <a:spcAft>
                <a:spcPts val="800"/>
              </a:spcAft>
              <a:buSzPct val="100000"/>
              <a:buChar char="▸"/>
            </a:pPr>
            <a:r>
              <a:rPr lang="en-US" sz="1400" dirty="0">
                <a:solidFill>
                  <a:srgbClr val="2C2C2C"/>
                </a:solidFill>
              </a:rPr>
              <a:t>Mesurer les gains via les critères de succès définis</a:t>
            </a:r>
            <a:endParaRPr lang="en-US" sz="1400" dirty="0"/>
          </a:p>
        </p:txBody>
      </p:sp>
      <p:sp>
        <p:nvSpPr>
          <p:cNvPr id="10" name="Shape 7"/>
          <p:cNvSpPr/>
          <p:nvPr/>
        </p:nvSpPr>
        <p:spPr>
          <a:xfrm>
            <a:off x="5779008" y="5285232"/>
            <a:ext cx="630936" cy="630936"/>
          </a:xfrm>
          <a:prstGeom prst="roundRect">
            <a:avLst>
              <a:gd name="adj" fmla="val 8696"/>
            </a:avLst>
          </a:prstGeom>
          <a:solidFill>
            <a:srgbClr val="FFFFFF"/>
          </a:solidFill>
          <a:ln w="12700">
            <a:solidFill>
              <a:srgbClr val="F06020"/>
            </a:solidFill>
            <a:prstDash val="solid"/>
          </a:ln>
        </p:spPr>
      </p:sp>
      <p:pic>
        <p:nvPicPr>
          <p:cNvPr id="11" name="Image 1" descr="preencoded.png">    </p:cNvPr>
          <p:cNvPicPr>
            <a:picLocks noChangeAspect="1"/>
          </p:cNvPicPr>
          <p:nvPr/>
        </p:nvPicPr>
        <p:blipFill>
          <a:blip r:embed="rId2"/>
          <a:stretch>
            <a:fillRect/>
          </a:stretch>
        </p:blipFill>
        <p:spPr>
          <a:xfrm>
            <a:off x="5843016" y="5349240"/>
            <a:ext cx="502920" cy="502920"/>
          </a:xfrm>
          <a:prstGeom prst="rect">
            <a:avLst/>
          </a:prstGeom>
        </p:spPr>
      </p:pic>
      <p:sp>
        <p:nvSpPr>
          <p:cNvPr id="12" name="Text 8"/>
          <p:cNvSpPr/>
          <p:nvPr/>
        </p:nvSpPr>
        <p:spPr>
          <a:xfrm>
            <a:off x="457200" y="5989320"/>
            <a:ext cx="11274552" cy="411480"/>
          </a:xfrm>
          <a:prstGeom prst="rect">
            <a:avLst/>
          </a:prstGeom>
          <a:noFill/>
          <a:ln/>
        </p:spPr>
        <p:txBody>
          <a:bodyPr wrap="square" rtlCol="0" anchor="ctr"/>
          <a:lstStyle/>
          <a:p>
            <a:pPr algn="ctr" indent="0" marL="0">
              <a:buNone/>
            </a:pPr>
            <a:r>
              <a:rPr lang="en-US" sz="1500" b="1" dirty="0">
                <a:solidFill>
                  <a:srgbClr val="F06020"/>
                </a:solidFill>
              </a:rPr>
              <a:t>EmbraceIA — Excellence opérationnelle &amp; IA · www.embraceIA.com</a:t>
            </a:r>
            <a:endParaRPr lang="en-US" sz="1500" dirty="0"/>
          </a:p>
        </p:txBody>
      </p:sp>
      <p:sp>
        <p:nvSpPr>
          <p:cNvPr id="13" name="Shape 9"/>
          <p:cNvSpPr/>
          <p:nvPr/>
        </p:nvSpPr>
        <p:spPr>
          <a:xfrm>
            <a:off x="365760" y="6519672"/>
            <a:ext cx="128016" cy="128016"/>
          </a:xfrm>
          <a:prstGeom prst="rect">
            <a:avLst/>
          </a:prstGeom>
          <a:solidFill>
            <a:srgbClr val="F06020"/>
          </a:solidFill>
          <a:ln/>
        </p:spPr>
      </p:sp>
      <p:sp>
        <p:nvSpPr>
          <p:cNvPr id="14"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5"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23</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Analyse des causes — Ishikawa 6M</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pic>
        <p:nvPicPr>
          <p:cNvPr id="7" name="Image 1" descr="preencoded.png">    </p:cNvPr>
          <p:cNvPicPr>
            <a:picLocks noChangeAspect="1"/>
          </p:cNvPicPr>
          <p:nvPr/>
        </p:nvPicPr>
        <p:blipFill>
          <a:blip r:embed="rId2"/>
          <a:stretch>
            <a:fillRect/>
          </a:stretch>
        </p:blipFill>
        <p:spPr>
          <a:xfrm>
            <a:off x="1705356" y="1325880"/>
            <a:ext cx="8778240" cy="4915814"/>
          </a:xfrm>
          <a:prstGeom prst="rect">
            <a:avLst/>
          </a:prstGeom>
        </p:spPr>
      </p:pic>
      <p:sp>
        <p:nvSpPr>
          <p:cNvPr id="8" name="Shape 4"/>
          <p:cNvSpPr/>
          <p:nvPr/>
        </p:nvSpPr>
        <p:spPr>
          <a:xfrm>
            <a:off x="365760" y="6519672"/>
            <a:ext cx="128016" cy="128016"/>
          </a:xfrm>
          <a:prstGeom prst="rect">
            <a:avLst/>
          </a:prstGeom>
          <a:solidFill>
            <a:srgbClr val="F06020"/>
          </a:solidFill>
          <a:ln/>
        </p:spPr>
      </p:sp>
      <p:sp>
        <p:nvSpPr>
          <p:cNvPr id="9" name="Text 5"/>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0" name="Text 6"/>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Main d'œuvre</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E8542F"/>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E8542F"/>
                </a:solidFill>
              </a:rPr>
              <a:t>Main d'œuvre</a:t>
            </a:r>
            <a:endParaRPr lang="en-US" sz="1800" dirty="0"/>
          </a:p>
        </p:txBody>
      </p:sp>
      <p:sp>
        <p:nvSpPr>
          <p:cNvPr id="10" name="Shape 7"/>
          <p:cNvSpPr/>
          <p:nvPr/>
        </p:nvSpPr>
        <p:spPr>
          <a:xfrm>
            <a:off x="777240" y="1737360"/>
            <a:ext cx="10634472" cy="27432"/>
          </a:xfrm>
          <a:prstGeom prst="rect">
            <a:avLst/>
          </a:prstGeom>
          <a:solidFill>
            <a:srgbClr val="E8542F"/>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Dependance critique a une seule personne</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Pas de formation des autres collaborateurs</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Turnover eleve en periode de rush</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3</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Méthodes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F2A03D"/>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F2A03D"/>
                </a:solidFill>
              </a:rPr>
              <a:t>Méthodes</a:t>
            </a:r>
            <a:endParaRPr lang="en-US" sz="1800" dirty="0"/>
          </a:p>
        </p:txBody>
      </p:sp>
      <p:sp>
        <p:nvSpPr>
          <p:cNvPr id="10" name="Shape 7"/>
          <p:cNvSpPr/>
          <p:nvPr/>
        </p:nvSpPr>
        <p:spPr>
          <a:xfrm>
            <a:off x="777240" y="1737360"/>
            <a:ext cx="10634472" cy="27432"/>
          </a:xfrm>
          <a:prstGeom prst="rect">
            <a:avLst/>
          </a:prstGeom>
          <a:solidFill>
            <a:srgbClr val="F2A03D"/>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Prise de commande manuelle sur papier</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Aucune procedure standardisee</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Double saisie caisse puis comptabilite</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Mesure</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2FB6A3"/>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2FB6A3"/>
                </a:solidFill>
              </a:rPr>
              <a:t>Mesure</a:t>
            </a:r>
            <a:endParaRPr lang="en-US" sz="1800" dirty="0"/>
          </a:p>
        </p:txBody>
      </p:sp>
      <p:sp>
        <p:nvSpPr>
          <p:cNvPr id="10" name="Shape 7"/>
          <p:cNvSpPr/>
          <p:nvPr/>
        </p:nvSpPr>
        <p:spPr>
          <a:xfrm>
            <a:off x="777240" y="1737360"/>
            <a:ext cx="10634472" cy="27432"/>
          </a:xfrm>
          <a:prstGeom prst="rect">
            <a:avLst/>
          </a:prstGeom>
          <a:solidFill>
            <a:srgbClr val="2FB6A3"/>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Aucun indicateur de gaspillage</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Stock non suivi en temps reel</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Ecarts jamais detectes</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Machines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3D9BE9"/>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3D9BE9"/>
                </a:solidFill>
              </a:rPr>
              <a:t>Machines</a:t>
            </a:r>
            <a:endParaRPr lang="en-US" sz="1800" dirty="0"/>
          </a:p>
        </p:txBody>
      </p:sp>
      <p:sp>
        <p:nvSpPr>
          <p:cNvPr id="10" name="Shape 7"/>
          <p:cNvSpPr/>
          <p:nvPr/>
        </p:nvSpPr>
        <p:spPr>
          <a:xfrm>
            <a:off x="777240" y="1737360"/>
            <a:ext cx="10634472" cy="27432"/>
          </a:xfrm>
          <a:prstGeom prst="rect">
            <a:avLst/>
          </a:prstGeom>
          <a:solidFill>
            <a:srgbClr val="3D9BE9"/>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Caisse ancienne sans export</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Aucun logiciel de gestion</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Ordinateur eloigne du point de vente</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Matières</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8E6FD1"/>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8E6FD1"/>
                </a:solidFill>
              </a:rPr>
              <a:t>Matières</a:t>
            </a:r>
            <a:endParaRPr lang="en-US" sz="1800" dirty="0"/>
          </a:p>
        </p:txBody>
      </p:sp>
      <p:sp>
        <p:nvSpPr>
          <p:cNvPr id="10" name="Shape 7"/>
          <p:cNvSpPr/>
          <p:nvPr/>
        </p:nvSpPr>
        <p:spPr>
          <a:xfrm>
            <a:off x="777240" y="1737360"/>
            <a:ext cx="10634472" cy="27432"/>
          </a:xfrm>
          <a:prstGeom prst="rect">
            <a:avLst/>
          </a:prstGeom>
          <a:solidFill>
            <a:srgbClr val="8E6FD1"/>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Ruptures d'ingredients frequentes</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Donnees dupliquees papier et email</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Perte matiere non tracee</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F06020"/>
          </a:solidFill>
          <a:ln/>
        </p:spPr>
      </p:sp>
      <p:sp>
        <p:nvSpPr>
          <p:cNvPr id="3" name="Shape 1"/>
          <p:cNvSpPr/>
          <p:nvPr/>
        </p:nvSpPr>
        <p:spPr>
          <a:xfrm>
            <a:off x="0" y="822960"/>
            <a:ext cx="12188952" cy="45720"/>
          </a:xfrm>
          <a:prstGeom prst="rect">
            <a:avLst/>
          </a:prstGeom>
          <a:solidFill>
            <a:srgbClr val="C74E17"/>
          </a:solidFill>
          <a:ln/>
        </p:spPr>
      </p:sp>
      <p:sp>
        <p:nvSpPr>
          <p:cNvPr id="4" name="Text 2"/>
          <p:cNvSpPr/>
          <p:nvPr/>
        </p:nvSpPr>
        <p:spPr>
          <a:xfrm>
            <a:off x="365760" y="0"/>
            <a:ext cx="10725912" cy="822960"/>
          </a:xfrm>
          <a:prstGeom prst="rect">
            <a:avLst/>
          </a:prstGeom>
          <a:noFill/>
          <a:ln/>
        </p:spPr>
        <p:txBody>
          <a:bodyPr wrap="square" rtlCol="0" anchor="ctr"/>
          <a:lstStyle/>
          <a:p>
            <a:pPr indent="0" marL="0">
              <a:buNone/>
            </a:pPr>
            <a:r>
              <a:rPr lang="en-US" sz="2200" b="1" dirty="0">
                <a:solidFill>
                  <a:srgbClr val="FFFFFF"/>
                </a:solidFill>
              </a:rPr>
              <a:t>🌐  Ishikawa — Milieu</a:t>
            </a:r>
            <a:endParaRPr lang="en-US" sz="2200" dirty="0"/>
          </a:p>
        </p:txBody>
      </p:sp>
      <p:sp>
        <p:nvSpPr>
          <p:cNvPr id="5" name="Shape 3"/>
          <p:cNvSpPr/>
          <p:nvPr/>
        </p:nvSpPr>
        <p:spPr>
          <a:xfrm>
            <a:off x="11457432" y="91440"/>
            <a:ext cx="640080" cy="640080"/>
          </a:xfrm>
          <a:prstGeom prst="roundRect">
            <a:avLst>
              <a:gd name="adj" fmla="val 7143"/>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1503152" y="137160"/>
            <a:ext cx="548640" cy="548640"/>
          </a:xfrm>
          <a:prstGeom prst="rect">
            <a:avLst/>
          </a:prstGeom>
        </p:spPr>
      </p:pic>
      <p:sp>
        <p:nvSpPr>
          <p:cNvPr id="7" name="Shape 4"/>
          <p:cNvSpPr/>
          <p:nvPr/>
        </p:nvSpPr>
        <p:spPr>
          <a:xfrm>
            <a:off x="365760" y="1005840"/>
            <a:ext cx="11457432" cy="5349240"/>
          </a:xfrm>
          <a:prstGeom prst="roundRect">
            <a:avLst/>
          </a:prstGeom>
          <a:solidFill>
            <a:srgbClr val="FDECE0"/>
          </a:solidFill>
          <a:ln w="12700">
            <a:solidFill>
              <a:srgbClr val="F06020"/>
            </a:solidFill>
            <a:prstDash val="solid"/>
          </a:ln>
        </p:spPr>
      </p:sp>
      <p:sp>
        <p:nvSpPr>
          <p:cNvPr id="8" name="Shape 5"/>
          <p:cNvSpPr/>
          <p:nvPr/>
        </p:nvSpPr>
        <p:spPr>
          <a:xfrm>
            <a:off x="365760" y="1005840"/>
            <a:ext cx="128016" cy="5349240"/>
          </a:xfrm>
          <a:prstGeom prst="rect">
            <a:avLst/>
          </a:prstGeom>
          <a:solidFill>
            <a:srgbClr val="2C5CC4"/>
          </a:solidFill>
          <a:ln/>
        </p:spPr>
      </p:sp>
      <p:sp>
        <p:nvSpPr>
          <p:cNvPr id="9" name="Text 6"/>
          <p:cNvSpPr/>
          <p:nvPr/>
        </p:nvSpPr>
        <p:spPr>
          <a:xfrm>
            <a:off x="777240" y="1188720"/>
            <a:ext cx="10634472" cy="457200"/>
          </a:xfrm>
          <a:prstGeom prst="rect">
            <a:avLst/>
          </a:prstGeom>
          <a:noFill/>
          <a:ln/>
        </p:spPr>
        <p:txBody>
          <a:bodyPr wrap="square" rtlCol="0" anchor="ctr"/>
          <a:lstStyle/>
          <a:p>
            <a:pPr indent="0" marL="0">
              <a:buNone/>
            </a:pPr>
            <a:r>
              <a:rPr lang="en-US" sz="1800" b="1" dirty="0">
                <a:solidFill>
                  <a:srgbClr val="2C5CC4"/>
                </a:solidFill>
              </a:rPr>
              <a:t>Milieu</a:t>
            </a:r>
            <a:endParaRPr lang="en-US" sz="1800" dirty="0"/>
          </a:p>
        </p:txBody>
      </p:sp>
      <p:sp>
        <p:nvSpPr>
          <p:cNvPr id="10" name="Shape 7"/>
          <p:cNvSpPr/>
          <p:nvPr/>
        </p:nvSpPr>
        <p:spPr>
          <a:xfrm>
            <a:off x="777240" y="1737360"/>
            <a:ext cx="10634472" cy="27432"/>
          </a:xfrm>
          <a:prstGeom prst="rect">
            <a:avLst/>
          </a:prstGeom>
          <a:solidFill>
            <a:srgbClr val="2C5CC4"/>
          </a:solidFill>
          <a:ln/>
        </p:spPr>
      </p:sp>
      <p:sp>
        <p:nvSpPr>
          <p:cNvPr id="11" name="Text 8"/>
          <p:cNvSpPr/>
          <p:nvPr/>
        </p:nvSpPr>
        <p:spPr>
          <a:xfrm>
            <a:off x="777240" y="1965960"/>
            <a:ext cx="10634472" cy="4206240"/>
          </a:xfrm>
          <a:prstGeom prst="rect">
            <a:avLst/>
          </a:prstGeom>
          <a:noFill/>
          <a:ln/>
        </p:spPr>
        <p:txBody>
          <a:bodyPr wrap="square" rtlCol="0" anchor="t">
            <a:normAutofit/>
          </a:bodyPr>
          <a:lstStyle/>
          <a:p>
            <a:pPr indent="0" marL="0">
              <a:buNone/>
            </a:pPr>
            <a:r>
              <a:rPr lang="en-US" sz="1500" b="1" dirty="0">
                <a:solidFill>
                  <a:srgbClr val="F06020"/>
                </a:solidFill>
              </a:rPr>
              <a:t>▸  </a:t>
            </a:r>
            <a:pPr indent="0" marL="0">
              <a:spcAft>
                <a:spcPts val="800"/>
              </a:spcAft>
              <a:buNone/>
            </a:pPr>
            <a:r>
              <a:rPr lang="en-US" sz="1500" dirty="0">
                <a:solidFill>
                  <a:srgbClr val="2C2C2C"/>
                </a:solidFill>
              </a:rPr>
              <a:t>Pics d'affluence 7h-9h</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Communication eclatee telephone SMS email</a:t>
            </a:r>
            <a:endParaRPr lang="en-US" sz="1500" dirty="0"/>
          </a:p>
          <a:p>
            <a:pPr indent="0" marL="0">
              <a:buNone/>
            </a:pPr>
            <a:r>
              <a:rPr lang="en-US" sz="1500" b="1" dirty="0">
                <a:solidFill>
                  <a:srgbClr val="F06020"/>
                </a:solidFill>
              </a:rPr>
              <a:t>▸  </a:t>
            </a:r>
            <a:pPr indent="0" marL="0">
              <a:spcAft>
                <a:spcPts val="800"/>
              </a:spcAft>
              <a:buNone/>
            </a:pPr>
            <a:r>
              <a:rPr lang="en-US" sz="1500" dirty="0">
                <a:solidFill>
                  <a:srgbClr val="2C2C2C"/>
                </a:solidFill>
              </a:rPr>
              <a:t>Local exigu en arriere-boutique</a:t>
            </a:r>
            <a:endParaRPr lang="en-US" sz="1500" dirty="0"/>
          </a:p>
        </p:txBody>
      </p:sp>
      <p:sp>
        <p:nvSpPr>
          <p:cNvPr id="12" name="Shape 9"/>
          <p:cNvSpPr/>
          <p:nvPr/>
        </p:nvSpPr>
        <p:spPr>
          <a:xfrm>
            <a:off x="365760" y="6519672"/>
            <a:ext cx="128016" cy="128016"/>
          </a:xfrm>
          <a:prstGeom prst="rect">
            <a:avLst/>
          </a:prstGeom>
          <a:solidFill>
            <a:srgbClr val="F06020"/>
          </a:solidFill>
          <a:ln/>
        </p:spPr>
      </p:sp>
      <p:sp>
        <p:nvSpPr>
          <p:cNvPr id="13" name="Text 10"/>
          <p:cNvSpPr/>
          <p:nvPr/>
        </p:nvSpPr>
        <p:spPr>
          <a:xfrm>
            <a:off x="566928" y="6455664"/>
            <a:ext cx="6400800" cy="274320"/>
          </a:xfrm>
          <a:prstGeom prst="rect">
            <a:avLst/>
          </a:prstGeom>
          <a:noFill/>
          <a:ln/>
        </p:spPr>
        <p:txBody>
          <a:bodyPr wrap="square" rtlCol="0" anchor="ctr"/>
          <a:lstStyle/>
          <a:p>
            <a:pPr indent="0" marL="0">
              <a:buNone/>
            </a:pPr>
            <a:r>
              <a:rPr lang="en-US" sz="900" dirty="0">
                <a:solidFill>
                  <a:srgbClr val="6B7280"/>
                </a:solidFill>
              </a:rPr>
              <a:t>EmbraceIA · Cahier des charges</a:t>
            </a:r>
            <a:endParaRPr lang="en-US" sz="900" dirty="0"/>
          </a:p>
        </p:txBody>
      </p:sp>
      <p:sp>
        <p:nvSpPr>
          <p:cNvPr id="14" name="Text 11"/>
          <p:cNvSpPr/>
          <p:nvPr/>
        </p:nvSpPr>
        <p:spPr>
          <a:xfrm>
            <a:off x="8257032" y="6455664"/>
            <a:ext cx="3566160" cy="274320"/>
          </a:xfrm>
          <a:prstGeom prst="rect">
            <a:avLst/>
          </a:prstGeom>
          <a:noFill/>
          <a:ln/>
        </p:spPr>
        <p:txBody>
          <a:bodyPr wrap="square" rtlCol="0" anchor="ctr"/>
          <a:lstStyle/>
          <a:p>
            <a:pPr algn="r" indent="0" marL="0">
              <a:buNone/>
            </a:pPr>
            <a:r>
              <a:rPr lang="en-US" sz="900" dirty="0">
                <a:solidFill>
                  <a:srgbClr val="6B7280"/>
                </a:solidFill>
              </a:rPr>
              <a:t>Boulangerie (exemple illustratif)  ·  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2026-07-23T07:46:13Z</dcterms:created>
  <dcterms:modified xsi:type="dcterms:W3CDTF">2026-07-23T07:46:13Z</dcterms:modified>
</cp:coreProperties>
</file>